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8" r:id="rId3"/>
    <p:sldId id="259" r:id="rId4"/>
    <p:sldId id="260" r:id="rId5"/>
    <p:sldId id="261" r:id="rId6"/>
    <p:sldId id="279" r:id="rId7"/>
    <p:sldId id="263" r:id="rId8"/>
    <p:sldId id="267" r:id="rId9"/>
    <p:sldId id="280" r:id="rId10"/>
    <p:sldId id="270" r:id="rId11"/>
    <p:sldId id="268" r:id="rId12"/>
    <p:sldId id="271" r:id="rId13"/>
    <p:sldId id="269" r:id="rId14"/>
    <p:sldId id="272" r:id="rId15"/>
    <p:sldId id="274" r:id="rId16"/>
    <p:sldId id="275" r:id="rId17"/>
    <p:sldId id="277" r:id="rId18"/>
    <p:sldId id="264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4660"/>
  </p:normalViewPr>
  <p:slideViewPr>
    <p:cSldViewPr>
      <p:cViewPr>
        <p:scale>
          <a:sx n="50" d="100"/>
          <a:sy n="50" d="100"/>
        </p:scale>
        <p:origin x="-1980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C30B-00ED-4727-8082-C9272267DDCE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B22-F6DA-474A-996C-F50700A630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9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6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4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86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61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55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6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7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5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03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9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2C83-92E7-4C25-BDB1-177730A2AB0C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A492-7929-4200-9637-2CC3CD3510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64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anguagedynamics.wp.hum.uu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languagedynamics.wp.hum.uu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Martyrdom and citizenship 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seventeenth-century Arminian women writings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4437112"/>
            <a:ext cx="6400800" cy="1614100"/>
          </a:xfrm>
        </p:spPr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nl-NL" sz="1800" dirty="0" err="1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narratives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nl-NL" sz="1800" dirty="0" err="1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Willemken</a:t>
            </a:r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van Wanray (ca. 1573-1647)</a:t>
            </a:r>
          </a:p>
          <a:p>
            <a:endParaRPr lang="nl-NL" sz="1800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nl-NL" sz="1800" dirty="0" smtClean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nl-NL" sz="1800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Cora van de Poppe</a:t>
            </a:r>
          </a:p>
          <a:p>
            <a:endParaRPr lang="nl-NL" sz="1800" dirty="0"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nl-NL" sz="1800" dirty="0" smtClean="0">
              <a:solidFill>
                <a:schemeClr val="bg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\\soliscom.uu.nl\uu\Users\4038355\My Documents\Desktop\Van Wanray\Van Wanray\20171027_1532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9428" r="8889" b="54354"/>
          <a:stretch/>
        </p:blipFill>
        <p:spPr bwMode="auto">
          <a:xfrm>
            <a:off x="0" y="0"/>
            <a:ext cx="9143999" cy="15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logo universiteit utrec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65304"/>
            <a:ext cx="1705799" cy="4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Innocence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passive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October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1619. So me and my son Jan went to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Holdeurn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the territory of Kleve with more men and women. They forbade us to hear the word of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God,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we had heard until this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time, inside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outside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province.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they forbade this with placards, as they had decided at the Synod of Dort. So, when we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told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learn from the word of God, we could not neglect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this.</a:t>
            </a: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94</a:t>
            </a:r>
            <a:endParaRPr lang="nl-NL" sz="14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5" descr="Afbeeldingsresultaat voor de nederlan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3550" r="3717" b="6490"/>
          <a:stretch/>
        </p:blipFill>
        <p:spPr bwMode="auto">
          <a:xfrm>
            <a:off x="6156176" y="-1808"/>
            <a:ext cx="2448272" cy="68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372200" y="4077072"/>
            <a:ext cx="216024" cy="792088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3789040"/>
            <a:ext cx="936104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Nijmegen</a:t>
            </a:r>
            <a:endParaRPr lang="nl-NL" sz="14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60232" y="5085184"/>
            <a:ext cx="720080" cy="422749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20272" y="5445224"/>
            <a:ext cx="648072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Kleve</a:t>
            </a:r>
            <a:endParaRPr lang="nl-NL" sz="14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1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Innocence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passive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door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was not opened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he,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Kelffken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did order to bring the city smith and commanded him to break open 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door.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102-104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0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Innocence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metapragmatic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verb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when we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were told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learn from the word of God, we could not neglect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this.</a:t>
            </a: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</a:t>
            </a: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94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Injustice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religious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arguments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Thou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does not want to treat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 worse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 the Jews and gentiles treated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Paul […]?</a:t>
            </a: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Wanray (Jansen ed.), p. </a:t>
            </a: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122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28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Injustice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quasi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modals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second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</a:t>
            </a:r>
            <a:r>
              <a:rPr lang="nl-NL" u="sng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began</a:t>
            </a:r>
            <a:r>
              <a:rPr lang="nl-NL" u="sng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tell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was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Daniel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want 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refrain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from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worshiping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praying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God.</a:t>
            </a: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However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I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have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time 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explain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second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The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mayor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Kelffken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interrupted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words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[…].</a:t>
            </a: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112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0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Injustice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introducers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spoke to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Kelffken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complaining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about the violence he did to me.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</a:t>
            </a: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106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said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want 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answer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question [….], </a:t>
            </a:r>
            <a:r>
              <a:rPr lang="nl-NL" u="sng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asking</a:t>
            </a:r>
            <a:r>
              <a:rPr lang="nl-NL" u="sng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whether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behavior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contributed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protection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widows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orphans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</a:t>
            </a: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134</a:t>
            </a:r>
            <a:endParaRPr lang="nl-NL" sz="12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nl-NL" u="sng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Familiar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scripts of Christian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martyrdom</a:t>
            </a: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Variation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verb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types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tenses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lvl="1"/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Innocence</a:t>
            </a: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Injustice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57200" lvl="1" indent="0">
              <a:buNone/>
            </a:pP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>
              <a:buNone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 Van Wanray as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citizen-martyr</a:t>
            </a: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Conclusion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42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</a:p>
          <a:p>
            <a:pPr marL="0" indent="0" algn="ctr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nl-NL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hlinkClick r:id="rId2"/>
              </a:rPr>
              <a:t>https://languagedynamics.wp.hum.uu.nl/</a:t>
            </a:r>
            <a:r>
              <a:rPr lang="nl-NL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Afbeeldingsresultaat voor logo universiteit utrec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65304"/>
            <a:ext cx="1705799" cy="4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oliscom.uu.nl\uu\Users\4038355\My Documents\Desktop\Van Wanray\20171027_124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593" r="14792" b="5556"/>
          <a:stretch/>
        </p:blipFill>
        <p:spPr bwMode="auto">
          <a:xfrm>
            <a:off x="-36512" y="-13776"/>
            <a:ext cx="5256584" cy="34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24731" r="21897" b="14009"/>
          <a:stretch/>
        </p:blipFill>
        <p:spPr bwMode="auto">
          <a:xfrm>
            <a:off x="2589565" y="3481218"/>
            <a:ext cx="2630507" cy="340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6" t="25189" r="22069" b="16460"/>
          <a:stretch/>
        </p:blipFill>
        <p:spPr bwMode="auto">
          <a:xfrm>
            <a:off x="4916" y="3490668"/>
            <a:ext cx="2651828" cy="33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92696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Left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: Van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Wanray’s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handwriting</a:t>
            </a:r>
            <a:endParaRPr lang="nl-NL" sz="1100" dirty="0" smtClean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Right: copy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by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Christoffel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Biesman</a:t>
            </a:r>
            <a:endParaRPr lang="nl-NL" sz="11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22108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Left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: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History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Reformation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by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G. Brandt </a:t>
            </a:r>
          </a:p>
          <a:p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Right: The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persecution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of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Remonstrants, </a:t>
            </a:r>
            <a:r>
              <a:rPr lang="nl-NL" sz="11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anonymous</a:t>
            </a:r>
            <a:r>
              <a:rPr lang="nl-NL" sz="11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endParaRPr lang="nl-NL" sz="11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Injustice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introducers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they had descended from upstairs, I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addressed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them and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asked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them what motivated them to do this in my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house […].</a:t>
            </a: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 [the mayor] was inside, he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called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Jan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supervisor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shut the door,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asking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I did not let him in. I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answer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I kept my door closed 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night for scoundrels.</a:t>
            </a:r>
            <a:endParaRPr lang="en-US" sz="13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104</a:t>
            </a:r>
            <a:endParaRPr lang="nl-NL" sz="13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7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Historical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context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Wanray’s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narrative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as Christian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story?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New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perspective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language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driven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approach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Citizen-martyr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theme</a:t>
            </a:r>
            <a:endParaRPr lang="nl-NL" sz="24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AutoNum type="arabicPeriod"/>
            </a:pPr>
            <a:endParaRPr lang="nl-NL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Content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fbeeldingsresultaat voor de nederla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71" y="116632"/>
            <a:ext cx="6847230" cy="63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0" y="2394466"/>
            <a:ext cx="2487816" cy="326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1547664" y="2132856"/>
            <a:ext cx="5256584" cy="230425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893" y="5714407"/>
            <a:ext cx="149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i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Old </a:t>
            </a:r>
            <a:r>
              <a:rPr lang="nl-NL" sz="800" i="1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Woman</a:t>
            </a:r>
            <a:r>
              <a:rPr lang="nl-NL" sz="800" i="1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Reading, </a:t>
            </a:r>
          </a:p>
          <a:p>
            <a:pPr algn="r"/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Gerard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Dou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ca. 1631</a:t>
            </a:r>
            <a:endParaRPr lang="nl-NL" sz="8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8" y="2121129"/>
            <a:ext cx="290752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Willemken</a:t>
            </a:r>
            <a:r>
              <a:rPr lang="nl-NL" sz="1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van Wanray </a:t>
            </a:r>
            <a:r>
              <a:rPr lang="nl-NL" sz="9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(ca. 1573-1647)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16" y="4283223"/>
            <a:ext cx="100548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Nijmegen</a:t>
            </a:r>
            <a:endParaRPr lang="nl-NL" sz="14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Historical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context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2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4800" r="17130" b="5242"/>
          <a:stretch/>
        </p:blipFill>
        <p:spPr bwMode="auto">
          <a:xfrm>
            <a:off x="323528" y="1268760"/>
            <a:ext cx="4907102" cy="443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Afbeeldingsresultaat voor stadhouder maurits nijme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91092" cy="44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819" y="5705750"/>
            <a:ext cx="4680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Opening of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Synod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Dort,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Francois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Schillemans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1618</a:t>
            </a:r>
            <a:endParaRPr lang="nl-NL" sz="8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4646" y="5705750"/>
            <a:ext cx="38058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Maurice of Orange,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Michiel Jansz. van </a:t>
            </a:r>
            <a:r>
              <a:rPr lang="nl-NL" sz="8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Mierevelt</a:t>
            </a:r>
            <a:r>
              <a:rPr lang="nl-NL" sz="8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1607</a:t>
            </a:r>
            <a:endParaRPr lang="nl-NL" sz="8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7" y="620688"/>
            <a:ext cx="833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Synod</a:t>
            </a:r>
            <a:r>
              <a:rPr lang="nl-NL" sz="16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Dort (1618-1619)  </a:t>
            </a:r>
            <a:r>
              <a:rPr lang="nl-NL" sz="16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&amp;  </a:t>
            </a:r>
            <a:r>
              <a:rPr lang="nl-NL" sz="16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Political</a:t>
            </a:r>
            <a:r>
              <a:rPr lang="nl-NL" sz="16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 coup Nijmegen   </a:t>
            </a:r>
            <a:r>
              <a:rPr lang="nl-NL" sz="16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Subordination</a:t>
            </a:r>
            <a:r>
              <a:rPr lang="nl-NL" sz="16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 Arminians</a:t>
            </a:r>
            <a:endParaRPr lang="nl-NL" sz="1600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Historical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context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27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oliscom.uu.nl\uu\Users\4038355\My Documents\Desktop\Van Wanray\20171027_120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13793" r="9602" b="70557"/>
          <a:stretch/>
        </p:blipFill>
        <p:spPr bwMode="auto">
          <a:xfrm>
            <a:off x="484194" y="2996952"/>
            <a:ext cx="8319628" cy="3240360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908720"/>
            <a:ext cx="4248472" cy="1477328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Story of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happened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to me,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Willemken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van Wanray,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widow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Gerradt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Bysseman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in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year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16.. […]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because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nl-NL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religion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preserved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for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childeren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our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offspring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95936" y="2386048"/>
            <a:ext cx="1728192" cy="610904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\\soliscom.uu.nl\uu\Users\4038355\My Documents\Desktop\Van Wanray\20171027_1142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1689"/>
          <a:stretch/>
        </p:blipFill>
        <p:spPr bwMode="auto">
          <a:xfrm>
            <a:off x="498651" y="476672"/>
            <a:ext cx="3096344" cy="21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11760" y="548680"/>
            <a:ext cx="1080120" cy="432048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47864" y="980728"/>
            <a:ext cx="648072" cy="2016224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64288" y="4869160"/>
            <a:ext cx="1296144" cy="4320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story?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9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Previous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research</a:t>
            </a:r>
            <a:endParaRPr lang="nl-NL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Women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family memories</a:t>
            </a:r>
          </a:p>
          <a:p>
            <a:pPr lvl="1"/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Religious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</a:t>
            </a:r>
            <a:endParaRPr lang="nl-NL" sz="20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nl-NL" sz="24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role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scripts</a:t>
            </a:r>
            <a:endParaRPr lang="nl-NL" sz="24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i.e.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theme’s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plots,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textual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structure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metaphors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figures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speech</a:t>
            </a:r>
          </a:p>
          <a:p>
            <a:pPr lvl="1"/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17th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century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bible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0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sz="2000" dirty="0" err="1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stories</a:t>
            </a:r>
            <a:endParaRPr lang="nl-NL" sz="20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endParaRPr lang="nl-NL" sz="2000" dirty="0" smtClean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story?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7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savior Christ preceded us, as example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believers: we have to pick up our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cross, follow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after him through all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oppression, and remain firm until death.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144</a:t>
            </a:r>
          </a:p>
          <a:p>
            <a:pPr marL="0" indent="0">
              <a:buNone/>
            </a:pPr>
            <a:endParaRPr lang="nl-NL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story?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3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was again in the room, I felt myself very weak and appalled. And, in order to be released from the hands of these cruel people, I sent my children […] to good friends to lend 200 guilders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nl-NL" sz="1200" dirty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Wanray (Jansen ed.), p. </a:t>
            </a:r>
            <a:r>
              <a:rPr lang="nl-NL" sz="1200" dirty="0" smtClean="0">
                <a:solidFill>
                  <a:schemeClr val="bg2">
                    <a:lumMod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144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6359674" y="6028967"/>
            <a:ext cx="278432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Martyr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story?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0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Language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driven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approach</a:t>
            </a:r>
            <a:endParaRPr lang="nl-NL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1805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Positioning 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through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language</a:t>
            </a:r>
            <a:endParaRPr lang="nl-NL" sz="3500" dirty="0" smtClean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3500" dirty="0" smtClean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Methodology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from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sociolinguistic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narrative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analysis (</a:t>
            </a:r>
            <a:r>
              <a:rPr lang="nl-NL" sz="35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Labov</a:t>
            </a:r>
            <a:r>
              <a:rPr lang="nl-NL" sz="35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nl-NL" sz="35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nl-NL" sz="2800" dirty="0" err="1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Citizen-martyr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endParaRPr lang="nl-NL" sz="2800" dirty="0" smtClean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hlinkClick r:id="rId2"/>
              </a:rPr>
              <a:t>https://languagedynamics.wp.hum.uu.nl/</a:t>
            </a: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endParaRPr lang="nl-NL" sz="28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0162" y="6028967"/>
            <a:ext cx="3000350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3. </a:t>
            </a:r>
            <a:r>
              <a:rPr lang="nl-NL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Linguistic</a:t>
            </a:r>
            <a:r>
              <a:rPr lang="nl-NL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approach</a:t>
            </a:r>
            <a:endParaRPr lang="nl-NL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4" y="2607097"/>
            <a:ext cx="2054637" cy="30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4211960" y="3830762"/>
            <a:ext cx="2232248" cy="576064"/>
          </a:xfrm>
          <a:prstGeom prst="curvedConnector3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Martyrdom and citizenship  in seventeenth-century Arminian women writings</vt:lpstr>
      <vt:lpstr>PowerPoint Presentation</vt:lpstr>
      <vt:lpstr>PowerPoint Presentation</vt:lpstr>
      <vt:lpstr>PowerPoint Presentation</vt:lpstr>
      <vt:lpstr>PowerPoint Presentation</vt:lpstr>
      <vt:lpstr>Previous research</vt:lpstr>
      <vt:lpstr>PowerPoint Presentation</vt:lpstr>
      <vt:lpstr>PowerPoint Presentation</vt:lpstr>
      <vt:lpstr>Language driven approach</vt:lpstr>
      <vt:lpstr>Innocence: passive</vt:lpstr>
      <vt:lpstr>Innocence: passive</vt:lpstr>
      <vt:lpstr>Innocence: metapragmatic verb</vt:lpstr>
      <vt:lpstr>Injustice: religious arguments</vt:lpstr>
      <vt:lpstr>Injustice: quasi modals</vt:lpstr>
      <vt:lpstr>Injustice: introducers</vt:lpstr>
      <vt:lpstr>PowerPoint Presentation</vt:lpstr>
      <vt:lpstr>PowerPoint Presentation</vt:lpstr>
      <vt:lpstr>PowerPoint Presentation</vt:lpstr>
      <vt:lpstr>Injustice: introducers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Martyrdom and citizenship in seventeenth-century Arminian women writings</dc:title>
  <dc:creator>Noort, C.J. van den (Cora)</dc:creator>
  <cp:lastModifiedBy>Noort, C.J. van den (Cora)</cp:lastModifiedBy>
  <cp:revision>68</cp:revision>
  <dcterms:created xsi:type="dcterms:W3CDTF">2018-02-28T09:59:19Z</dcterms:created>
  <dcterms:modified xsi:type="dcterms:W3CDTF">2018-03-07T14:31:28Z</dcterms:modified>
</cp:coreProperties>
</file>