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328" r:id="rId3"/>
    <p:sldId id="351" r:id="rId4"/>
    <p:sldId id="329" r:id="rId5"/>
    <p:sldId id="332" r:id="rId6"/>
    <p:sldId id="333" r:id="rId7"/>
    <p:sldId id="336" r:id="rId8"/>
    <p:sldId id="334" r:id="rId9"/>
    <p:sldId id="335" r:id="rId10"/>
    <p:sldId id="272" r:id="rId11"/>
    <p:sldId id="352" r:id="rId12"/>
    <p:sldId id="273" r:id="rId13"/>
    <p:sldId id="318" r:id="rId14"/>
    <p:sldId id="320" r:id="rId15"/>
    <p:sldId id="338" r:id="rId16"/>
    <p:sldId id="339" r:id="rId17"/>
    <p:sldId id="340" r:id="rId18"/>
    <p:sldId id="337" r:id="rId19"/>
    <p:sldId id="327" r:id="rId20"/>
    <p:sldId id="342" r:id="rId21"/>
    <p:sldId id="343" r:id="rId22"/>
    <p:sldId id="344" r:id="rId23"/>
    <p:sldId id="345" r:id="rId24"/>
    <p:sldId id="347" r:id="rId25"/>
    <p:sldId id="321" r:id="rId26"/>
    <p:sldId id="323" r:id="rId27"/>
    <p:sldId id="324" r:id="rId28"/>
    <p:sldId id="354" r:id="rId29"/>
    <p:sldId id="268" r:id="rId30"/>
    <p:sldId id="296" r:id="rId31"/>
    <p:sldId id="258" r:id="rId32"/>
    <p:sldId id="348" r:id="rId33"/>
    <p:sldId id="349" r:id="rId34"/>
    <p:sldId id="353" r:id="rId35"/>
    <p:sldId id="350" r:id="rId36"/>
    <p:sldId id="298" r:id="rId37"/>
    <p:sldId id="306" r:id="rId38"/>
    <p:sldId id="308" r:id="rId3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8"/>
    <p:restoredTop sz="63278" autoAdjust="0"/>
  </p:normalViewPr>
  <p:slideViewPr>
    <p:cSldViewPr snapToGrid="0" snapToObjects="1">
      <p:cViewPr>
        <p:scale>
          <a:sx n="84" d="100"/>
          <a:sy n="84" d="100"/>
        </p:scale>
        <p:origin x="3000"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3ED48-BC00-B644-9F78-2FF9EA07B719}" type="datetimeFigureOut">
              <a:rPr lang="nl-NL" smtClean="0"/>
              <a:t>26-01-18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29D74-1078-EF45-87DF-3A73771DD1CE}" type="slidenum">
              <a:rPr lang="nl-NL" smtClean="0"/>
              <a:t>‹#›</a:t>
            </a:fld>
            <a:endParaRPr lang="nl-NL"/>
          </a:p>
        </p:txBody>
      </p:sp>
    </p:spTree>
    <p:extLst>
      <p:ext uri="{BB962C8B-B14F-4D97-AF65-F5344CB8AC3E}">
        <p14:creationId xmlns:p14="http://schemas.microsoft.com/office/powerpoint/2010/main" val="67636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dbnl.org/tekst/hoof001hwva04_01/hoof001hwva04_01_0047.php"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bnl.org/tekst/bred001moor04_01/bred001moor04_01_0026.php#3436T" TargetMode="External"/><Relationship Id="rId4" Type="http://schemas.openxmlformats.org/officeDocument/2006/relationships/hyperlink" Target="http://www.dbnl.org/tekst/bred001moor04_01/bred001moor04_01_0026.php#3437T" TargetMode="External"/><Relationship Id="rId5" Type="http://schemas.openxmlformats.org/officeDocument/2006/relationships/hyperlink" Target="http://www.dbnl.org/tekst/bred001moor04_01/bred001moor04_01_0026.php#3438T" TargetMode="External"/><Relationship Id="rId6" Type="http://schemas.openxmlformats.org/officeDocument/2006/relationships/hyperlink" Target="http://www.dbnl.org/tekst/bred001moor04_01/bred001moor04_01_0026.php#3439T" TargetMode="External"/><Relationship Id="rId7" Type="http://schemas.openxmlformats.org/officeDocument/2006/relationships/hyperlink" Target="http://www.dbnl.org/tekst/bred001moor04_01/bred001moor04_01_0026.php#3440T" TargetMode="External"/><Relationship Id="rId8" Type="http://schemas.openxmlformats.org/officeDocument/2006/relationships/hyperlink" Target="http://www.dbnl.org/tekst/bred001moor04_01/bred001moor04_01_0026.php#3441T" TargetMode="External"/><Relationship Id="rId9" Type="http://schemas.openxmlformats.org/officeDocument/2006/relationships/hyperlink" Target="http://www.dbnl.org/tekst/bred001moor04_01/bred001moor04_01_0026.php#3442T" TargetMode="External"/><Relationship Id="rId10" Type="http://schemas.openxmlformats.org/officeDocument/2006/relationships/hyperlink" Target="http://www.dbnl.org/tekst/bred001moor04_01/bred001moor04_01_0026.php#3443T"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bnl.org/tekst/bred001moor04_01/bred001moor04_01_0026.php#3455T" TargetMode="External"/><Relationship Id="rId4" Type="http://schemas.openxmlformats.org/officeDocument/2006/relationships/hyperlink" Target="http://www.dbnl.org/tekst/bred001moor04_01/bred001moor04_01_0026.php#3456T" TargetMode="External"/><Relationship Id="rId5" Type="http://schemas.openxmlformats.org/officeDocument/2006/relationships/hyperlink" Target="http://www.dbnl.org/tekst/bred001moor04_01/bred001moor04_01_0026.php#3457T" TargetMode="External"/><Relationship Id="rId6" Type="http://schemas.openxmlformats.org/officeDocument/2006/relationships/hyperlink" Target="http://www.dbnl.org/tekst/bred001moor04_01/bred001moor04_01_0026.php#3458T" TargetMode="External"/><Relationship Id="rId7" Type="http://schemas.openxmlformats.org/officeDocument/2006/relationships/hyperlink" Target="http://www.dbnl.org/tekst/bred001moor04_01/bred001moor04_01_0026.php#3459T" TargetMode="External"/><Relationship Id="rId8" Type="http://schemas.openxmlformats.org/officeDocument/2006/relationships/hyperlink" Target="http://www.dbnl.org/tekst/bred001moor04_01/bred001moor04_01_0026.php#3460T"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F29D74-1078-EF45-87DF-3A73771DD1CE}" type="slidenum">
              <a:rPr lang="nl-NL" smtClean="0"/>
              <a:t>1</a:t>
            </a:fld>
            <a:endParaRPr lang="nl-NL"/>
          </a:p>
        </p:txBody>
      </p:sp>
    </p:spTree>
    <p:extLst>
      <p:ext uri="{BB962C8B-B14F-4D97-AF65-F5344CB8AC3E}">
        <p14:creationId xmlns:p14="http://schemas.microsoft.com/office/powerpoint/2010/main" val="300215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jdelijke aanduiding voor dia-afbeelding 1"/>
          <p:cNvSpPr>
            <a:spLocks noGrp="1" noRot="1" noChangeAspect="1" noTextEdit="1"/>
          </p:cNvSpPr>
          <p:nvPr>
            <p:ph type="sldImg"/>
          </p:nvPr>
        </p:nvSpPr>
        <p:spPr>
          <a:ln/>
        </p:spPr>
      </p:sp>
      <p:sp>
        <p:nvSpPr>
          <p:cNvPr id="66562"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l-NL" altLang="x-none" dirty="0">
              <a:ea typeface="MS PGothic" charset="-128"/>
            </a:endParaRPr>
          </a:p>
        </p:txBody>
      </p:sp>
      <p:sp>
        <p:nvSpPr>
          <p:cNvPr id="66563"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fld id="{01D54BE9-373D-AE46-8CA7-D87671E0DAD7}" type="slidenum">
              <a:rPr lang="en-US" altLang="x-none" sz="1200">
                <a:latin typeface="Arial" charset="0"/>
              </a:rPr>
              <a:pPr/>
              <a:t>13</a:t>
            </a:fld>
            <a:endParaRPr lang="en-US" altLang="x-none" sz="1200">
              <a:latin typeface="Arial" charset="0"/>
            </a:endParaRPr>
          </a:p>
        </p:txBody>
      </p:sp>
    </p:spTree>
    <p:extLst>
      <p:ext uri="{BB962C8B-B14F-4D97-AF65-F5344CB8AC3E}">
        <p14:creationId xmlns:p14="http://schemas.microsoft.com/office/powerpoint/2010/main" val="941247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jdelijke aanduiding voor dia-afbeelding 1"/>
          <p:cNvSpPr>
            <a:spLocks noGrp="1" noRot="1" noChangeAspect="1" noTextEdit="1"/>
          </p:cNvSpPr>
          <p:nvPr>
            <p:ph type="sldImg"/>
          </p:nvPr>
        </p:nvSpPr>
        <p:spPr>
          <a:ln/>
        </p:spPr>
      </p:sp>
      <p:sp>
        <p:nvSpPr>
          <p:cNvPr id="66562"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l-NL" altLang="x-none">
              <a:ea typeface="MS PGothic" charset="-128"/>
            </a:endParaRPr>
          </a:p>
        </p:txBody>
      </p:sp>
      <p:sp>
        <p:nvSpPr>
          <p:cNvPr id="66563"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128"/>
              </a:defRPr>
            </a:lvl1pPr>
            <a:lvl2pPr marL="742950" indent="-285750">
              <a:defRPr sz="2400">
                <a:solidFill>
                  <a:schemeClr val="tx1"/>
                </a:solidFill>
                <a:latin typeface="Tahoma" charset="0"/>
                <a:ea typeface="MS PGothic" charset="-128"/>
              </a:defRPr>
            </a:lvl2pPr>
            <a:lvl3pPr marL="1143000" indent="-228600">
              <a:defRPr sz="2400">
                <a:solidFill>
                  <a:schemeClr val="tx1"/>
                </a:solidFill>
                <a:latin typeface="Tahoma" charset="0"/>
                <a:ea typeface="MS PGothic" charset="-128"/>
              </a:defRPr>
            </a:lvl3pPr>
            <a:lvl4pPr marL="1600200" indent="-228600">
              <a:defRPr sz="2400">
                <a:solidFill>
                  <a:schemeClr val="tx1"/>
                </a:solidFill>
                <a:latin typeface="Tahoma" charset="0"/>
                <a:ea typeface="MS PGothic" charset="-128"/>
              </a:defRPr>
            </a:lvl4pPr>
            <a:lvl5pPr marL="2057400" indent="-228600">
              <a:defRPr sz="2400">
                <a:solidFill>
                  <a:schemeClr val="tx1"/>
                </a:solidFill>
                <a:latin typeface="Tahoma" charset="0"/>
                <a:ea typeface="MS PGothic" charset="-128"/>
              </a:defRPr>
            </a:lvl5pPr>
            <a:lvl6pPr marL="2514600" indent="-228600" eaLnBrk="0" fontAlgn="base" hangingPunct="0">
              <a:spcBef>
                <a:spcPct val="0"/>
              </a:spcBef>
              <a:spcAft>
                <a:spcPct val="0"/>
              </a:spcAft>
              <a:defRPr sz="2400">
                <a:solidFill>
                  <a:schemeClr val="tx1"/>
                </a:solidFill>
                <a:latin typeface="Tahoma" charset="0"/>
                <a:ea typeface="MS PGothic" charset="-128"/>
              </a:defRPr>
            </a:lvl6pPr>
            <a:lvl7pPr marL="2971800" indent="-228600" eaLnBrk="0" fontAlgn="base" hangingPunct="0">
              <a:spcBef>
                <a:spcPct val="0"/>
              </a:spcBef>
              <a:spcAft>
                <a:spcPct val="0"/>
              </a:spcAft>
              <a:defRPr sz="2400">
                <a:solidFill>
                  <a:schemeClr val="tx1"/>
                </a:solidFill>
                <a:latin typeface="Tahoma" charset="0"/>
                <a:ea typeface="MS PGothic" charset="-128"/>
              </a:defRPr>
            </a:lvl7pPr>
            <a:lvl8pPr marL="3429000" indent="-228600" eaLnBrk="0" fontAlgn="base" hangingPunct="0">
              <a:spcBef>
                <a:spcPct val="0"/>
              </a:spcBef>
              <a:spcAft>
                <a:spcPct val="0"/>
              </a:spcAft>
              <a:defRPr sz="2400">
                <a:solidFill>
                  <a:schemeClr val="tx1"/>
                </a:solidFill>
                <a:latin typeface="Tahoma" charset="0"/>
                <a:ea typeface="MS PGothic" charset="-128"/>
              </a:defRPr>
            </a:lvl8pPr>
            <a:lvl9pPr marL="3886200" indent="-228600" eaLnBrk="0" fontAlgn="base" hangingPunct="0">
              <a:spcBef>
                <a:spcPct val="0"/>
              </a:spcBef>
              <a:spcAft>
                <a:spcPct val="0"/>
              </a:spcAft>
              <a:defRPr sz="2400">
                <a:solidFill>
                  <a:schemeClr val="tx1"/>
                </a:solidFill>
                <a:latin typeface="Tahoma" charset="0"/>
                <a:ea typeface="MS PGothic" charset="-128"/>
              </a:defRPr>
            </a:lvl9pPr>
          </a:lstStyle>
          <a:p>
            <a:fld id="{01D54BE9-373D-AE46-8CA7-D87671E0DAD7}" type="slidenum">
              <a:rPr lang="en-US" altLang="x-none" sz="1200">
                <a:latin typeface="Arial" charset="0"/>
              </a:rPr>
              <a:pPr/>
              <a:t>14</a:t>
            </a:fld>
            <a:endParaRPr lang="en-US" altLang="x-none" sz="1200">
              <a:latin typeface="Arial" charset="0"/>
            </a:endParaRPr>
          </a:p>
        </p:txBody>
      </p:sp>
    </p:spTree>
    <p:extLst>
      <p:ext uri="{BB962C8B-B14F-4D97-AF65-F5344CB8AC3E}">
        <p14:creationId xmlns:p14="http://schemas.microsoft.com/office/powerpoint/2010/main" val="20603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i="0" kern="1200" dirty="0">
                <a:solidFill>
                  <a:schemeClr val="tx1"/>
                </a:solidFill>
                <a:effectLst/>
                <a:latin typeface="+mn-lt"/>
                <a:ea typeface="+mn-ea"/>
                <a:cs typeface="+mn-cs"/>
              </a:rPr>
              <a:t>We zien dus dat negatie een natuurlijke ontwikkeling doormaakt</a:t>
            </a:r>
          </a:p>
          <a:p>
            <a:pPr lvl="0"/>
            <a:r>
              <a:rPr lang="nl-NL" sz="1200" i="0" kern="1200" dirty="0">
                <a:solidFill>
                  <a:schemeClr val="tx1"/>
                </a:solidFill>
                <a:effectLst/>
                <a:latin typeface="+mn-lt"/>
                <a:ea typeface="+mn-ea"/>
                <a:cs typeface="+mn-cs"/>
              </a:rPr>
              <a:t>Maar die ontwikkeling wordt ook door culturele druk geleid: negatie als een vraagstuk</a:t>
            </a:r>
          </a:p>
          <a:p>
            <a:r>
              <a:rPr lang="nl-NL" sz="1200" kern="1200" dirty="0">
                <a:solidFill>
                  <a:schemeClr val="tx1"/>
                </a:solidFill>
                <a:effectLst/>
                <a:latin typeface="+mn-lt"/>
                <a:ea typeface="+mn-ea"/>
                <a:cs typeface="+mn-cs"/>
              </a:rPr>
              <a:t> </a:t>
            </a:r>
          </a:p>
          <a:p>
            <a:pPr lvl="1"/>
            <a:r>
              <a:rPr lang="nl-NL" sz="1200" kern="1200" dirty="0">
                <a:solidFill>
                  <a:schemeClr val="tx1"/>
                </a:solidFill>
                <a:effectLst/>
                <a:latin typeface="+mn-lt"/>
                <a:ea typeface="+mn-ea"/>
                <a:cs typeface="+mn-cs"/>
              </a:rPr>
              <a:t>Beregeling rondom Statenbijbel 1637: regels afgesproken en formeel vastgelegd. Eén van de regels: tweeledige negatie </a:t>
            </a:r>
          </a:p>
          <a:p>
            <a:pPr lvl="1"/>
            <a:endParaRPr lang="nl-NL" sz="1200" kern="1200" dirty="0">
              <a:solidFill>
                <a:schemeClr val="tx1"/>
              </a:solidFill>
              <a:effectLst/>
              <a:latin typeface="+mn-lt"/>
              <a:ea typeface="+mn-ea"/>
              <a:cs typeface="+mn-cs"/>
            </a:endParaRPr>
          </a:p>
          <a:p>
            <a:pPr lvl="1"/>
            <a:r>
              <a:rPr lang="nl-NL" sz="1200" kern="1200" dirty="0">
                <a:solidFill>
                  <a:schemeClr val="tx1"/>
                </a:solidFill>
                <a:effectLst/>
                <a:latin typeface="+mn-lt"/>
                <a:ea typeface="+mn-ea"/>
                <a:cs typeface="+mn-cs"/>
              </a:rPr>
              <a:t>Versus</a:t>
            </a:r>
            <a:r>
              <a:rPr lang="nl-NL" sz="1200" kern="1200" baseline="0" dirty="0">
                <a:solidFill>
                  <a:schemeClr val="tx1"/>
                </a:solidFill>
                <a:effectLst/>
                <a:latin typeface="+mn-lt"/>
                <a:ea typeface="+mn-ea"/>
                <a:cs typeface="+mn-cs"/>
              </a:rPr>
              <a:t> </a:t>
            </a:r>
          </a:p>
          <a:p>
            <a:pPr lvl="1"/>
            <a:endParaRPr lang="nl-NL" sz="1200" kern="1200" dirty="0">
              <a:solidFill>
                <a:schemeClr val="tx1"/>
              </a:solidFill>
              <a:effectLst/>
              <a:latin typeface="+mn-lt"/>
              <a:ea typeface="+mn-ea"/>
              <a:cs typeface="+mn-cs"/>
            </a:endParaRPr>
          </a:p>
          <a:p>
            <a:pPr lvl="1"/>
            <a:r>
              <a:rPr lang="nl-NL" sz="1200" kern="1200" dirty="0">
                <a:solidFill>
                  <a:schemeClr val="tx1"/>
                </a:solidFill>
                <a:effectLst/>
                <a:latin typeface="+mn-lt"/>
                <a:ea typeface="+mn-ea"/>
                <a:cs typeface="+mn-cs"/>
              </a:rPr>
              <a:t>‘informele regelgeving’ in kringen van Hooft/Vondel etc. </a:t>
            </a:r>
          </a:p>
          <a:p>
            <a:pPr lvl="1"/>
            <a:r>
              <a:rPr lang="nl-NL" sz="1200" kern="1200" dirty="0">
                <a:solidFill>
                  <a:schemeClr val="tx1"/>
                </a:solidFill>
                <a:effectLst/>
                <a:latin typeface="+mn-lt"/>
                <a:ea typeface="+mn-ea"/>
                <a:cs typeface="+mn-cs"/>
                <a:sym typeface="Wingdings" panose="05000000000000000000" pitchFamily="2" charset="2"/>
              </a:rPr>
              <a:t> Geen tweeledige negatie meer: Hooft stopt abrupt ermee in zijn brieven in 1638</a:t>
            </a:r>
            <a:endParaRPr lang="nl-NL" sz="1200" kern="1200" dirty="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15</a:t>
            </a:fld>
            <a:endParaRPr lang="nl-NL"/>
          </a:p>
        </p:txBody>
      </p:sp>
    </p:spTree>
    <p:extLst>
      <p:ext uri="{BB962C8B-B14F-4D97-AF65-F5344CB8AC3E}">
        <p14:creationId xmlns:p14="http://schemas.microsoft.com/office/powerpoint/2010/main" val="44179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l-NL" sz="1200" kern="1200" dirty="0">
                <a:solidFill>
                  <a:schemeClr val="tx1"/>
                </a:solidFill>
                <a:effectLst/>
                <a:latin typeface="+mn-lt"/>
                <a:ea typeface="+mn-ea"/>
                <a:cs typeface="+mn-cs"/>
              </a:rPr>
              <a:t>‘informele regelgeving’ in kringen van Hooft/Vondel etc. </a:t>
            </a:r>
          </a:p>
          <a:p>
            <a:r>
              <a:rPr lang="nl-NL" sz="1200" kern="1200" dirty="0">
                <a:solidFill>
                  <a:schemeClr val="tx1"/>
                </a:solidFill>
                <a:effectLst/>
                <a:latin typeface="+mn-lt"/>
                <a:ea typeface="+mn-ea"/>
                <a:cs typeface="+mn-cs"/>
              </a:rPr>
              <a:t>Zie bijvoorbeeld deze brief van Hooft aan Huygens: er wordt in kring van geleerde auteurs gepraat over elkaars teksten en specifiek de ‘</a:t>
            </a:r>
            <a:r>
              <a:rPr lang="nl-NL" sz="1200" kern="1200" dirty="0" err="1">
                <a:solidFill>
                  <a:schemeClr val="tx1"/>
                </a:solidFill>
                <a:effectLst/>
                <a:latin typeface="+mn-lt"/>
                <a:ea typeface="+mn-ea"/>
                <a:cs typeface="+mn-cs"/>
              </a:rPr>
              <a:t>taelschik</a:t>
            </a:r>
            <a:r>
              <a:rPr lang="nl-NL" sz="1200" kern="1200" dirty="0">
                <a:solidFill>
                  <a:schemeClr val="tx1"/>
                </a:solidFill>
                <a:effectLst/>
                <a:latin typeface="+mn-lt"/>
                <a:ea typeface="+mn-ea"/>
                <a:cs typeface="+mn-cs"/>
              </a:rPr>
              <a:t>’ erin – de onderlinge druk lijkt vrij dwingend.  </a:t>
            </a:r>
          </a:p>
          <a:p>
            <a:r>
              <a:rPr lang="nl-NL" sz="1200" u="sng" kern="1200" dirty="0">
                <a:solidFill>
                  <a:schemeClr val="tx1"/>
                </a:solidFill>
                <a:effectLst/>
                <a:latin typeface="+mn-lt"/>
                <a:ea typeface="+mn-ea"/>
                <a:cs typeface="+mn-cs"/>
                <a:hlinkClick r:id="rId3"/>
              </a:rPr>
              <a:t>http://www.dbnl.org/tekst/hoof001hwva04_01/hoof001hwva04_01_0047.php</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Zo ontstond in 1638 de ‘regel’ te stoppen van tweeledige negatie: radicale overstap naar </a:t>
            </a:r>
            <a:r>
              <a:rPr lang="nl-NL" sz="1200" kern="1200" dirty="0" err="1">
                <a:solidFill>
                  <a:schemeClr val="tx1"/>
                </a:solidFill>
                <a:effectLst/>
                <a:latin typeface="+mn-lt"/>
                <a:ea typeface="+mn-ea"/>
                <a:cs typeface="+mn-cs"/>
              </a:rPr>
              <a:t>eenledige</a:t>
            </a:r>
            <a:r>
              <a:rPr lang="nl-NL" sz="1200" kern="1200" dirty="0">
                <a:solidFill>
                  <a:schemeClr val="tx1"/>
                </a:solidFill>
                <a:effectLst/>
                <a:latin typeface="+mn-lt"/>
                <a:ea typeface="+mn-ea"/>
                <a:cs typeface="+mn-cs"/>
              </a:rPr>
              <a:t> negatie. </a:t>
            </a:r>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16</a:t>
            </a:fld>
            <a:endParaRPr lang="nl-NL"/>
          </a:p>
        </p:txBody>
      </p:sp>
    </p:spTree>
    <p:extLst>
      <p:ext uri="{BB962C8B-B14F-4D97-AF65-F5344CB8AC3E}">
        <p14:creationId xmlns:p14="http://schemas.microsoft.com/office/powerpoint/2010/main" val="660468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We kunnen ervan uitgaan dat ze toen ook al wel een verschillende ‘betekenissmaak’ hadden </a:t>
            </a:r>
            <a:r>
              <a:rPr lang="nl-NL" sz="1200" kern="1200" dirty="0">
                <a:solidFill>
                  <a:schemeClr val="tx1"/>
                </a:solidFill>
                <a:effectLst/>
                <a:latin typeface="+mn-lt"/>
                <a:ea typeface="+mn-ea"/>
                <a:cs typeface="+mn-cs"/>
                <a:sym typeface="Wingdings" panose="05000000000000000000" pitchFamily="2" charset="2"/>
              </a:rPr>
              <a:t></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We zien dat proces mooi verbeeld in de </a:t>
            </a:r>
            <a:r>
              <a:rPr lang="nl-NL" sz="1200" kern="1200" dirty="0" err="1">
                <a:solidFill>
                  <a:schemeClr val="tx1"/>
                </a:solidFill>
                <a:effectLst/>
                <a:latin typeface="+mn-lt"/>
                <a:ea typeface="+mn-ea"/>
                <a:cs typeface="+mn-cs"/>
              </a:rPr>
              <a:t>Spaanschen</a:t>
            </a:r>
            <a:r>
              <a:rPr lang="nl-NL" sz="1200" kern="1200" dirty="0">
                <a:solidFill>
                  <a:schemeClr val="tx1"/>
                </a:solidFill>
                <a:effectLst/>
                <a:latin typeface="+mn-lt"/>
                <a:ea typeface="+mn-ea"/>
                <a:cs typeface="+mn-cs"/>
              </a:rPr>
              <a:t> Brabander: verschillende groepen profileren zich via hun taal, en de snollen (lage klassen) krikken hun taal op als ze met de ‘vooraanstaande’ </a:t>
            </a:r>
            <a:r>
              <a:rPr lang="nl-NL" sz="1200" kern="1200" dirty="0" err="1">
                <a:solidFill>
                  <a:schemeClr val="tx1"/>
                </a:solidFill>
                <a:effectLst/>
                <a:latin typeface="+mn-lt"/>
                <a:ea typeface="+mn-ea"/>
                <a:cs typeface="+mn-cs"/>
              </a:rPr>
              <a:t>Jerolimo</a:t>
            </a:r>
            <a:r>
              <a:rPr lang="nl-NL" sz="1200" kern="1200" dirty="0">
                <a:solidFill>
                  <a:schemeClr val="tx1"/>
                </a:solidFill>
                <a:effectLst/>
                <a:latin typeface="+mn-lt"/>
                <a:ea typeface="+mn-ea"/>
                <a:cs typeface="+mn-cs"/>
              </a:rPr>
              <a:t> praten, ze zich mooier willen voordoen dan ze zijn. Eén van de verschillen: geen tweeledige negatie meer. Blijkbaar voelde men aan dat dat volks was, niet netjes. En blijkbaar kon men spelen met die registerverschillen. </a:t>
            </a:r>
          </a:p>
        </p:txBody>
      </p:sp>
      <p:sp>
        <p:nvSpPr>
          <p:cNvPr id="4" name="Slide Number Placeholder 3"/>
          <p:cNvSpPr>
            <a:spLocks noGrp="1"/>
          </p:cNvSpPr>
          <p:nvPr>
            <p:ph type="sldNum" sz="quarter" idx="10"/>
          </p:nvPr>
        </p:nvSpPr>
        <p:spPr/>
        <p:txBody>
          <a:bodyPr/>
          <a:lstStyle/>
          <a:p>
            <a:fld id="{ABB60AFD-E633-4C8C-BB5B-86FABB855E17}" type="slidenum">
              <a:rPr lang="nl-NL" smtClean="0"/>
              <a:t>20</a:t>
            </a:fld>
            <a:endParaRPr lang="nl-NL"/>
          </a:p>
        </p:txBody>
      </p:sp>
    </p:spTree>
    <p:extLst>
      <p:ext uri="{BB962C8B-B14F-4D97-AF65-F5344CB8AC3E}">
        <p14:creationId xmlns:p14="http://schemas.microsoft.com/office/powerpoint/2010/main" val="391408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smtClean="0"/>
          </a:p>
          <a:p>
            <a:r>
              <a:rPr lang="nl-NL" sz="1200" u="sng" dirty="0" smtClean="0">
                <a:hlinkClick r:id="rId3"/>
              </a:rPr>
              <a:t>598</a:t>
            </a:r>
            <a:r>
              <a:rPr lang="nl-NL" sz="1200" dirty="0" smtClean="0"/>
              <a:t> </a:t>
            </a:r>
            <a:r>
              <a:rPr lang="nl-NL" sz="1200" i="1" dirty="0" smtClean="0"/>
              <a:t>loofden</a:t>
            </a:r>
            <a:r>
              <a:rPr lang="nl-NL" sz="1200" dirty="0" smtClean="0"/>
              <a:t>: beloofde; </a:t>
            </a:r>
            <a:r>
              <a:rPr lang="nl-NL" sz="1200" i="1" dirty="0" err="1" smtClean="0"/>
              <a:t>vliegher</a:t>
            </a:r>
            <a:r>
              <a:rPr lang="nl-NL" sz="1200" dirty="0" smtClean="0"/>
              <a:t>: </a:t>
            </a:r>
            <a:r>
              <a:rPr lang="nl-NL" sz="1200" dirty="0" err="1" smtClean="0"/>
              <a:t>bovenrok</a:t>
            </a:r>
            <a:r>
              <a:rPr lang="nl-NL" sz="1200" dirty="0" smtClean="0"/>
              <a:t> die opgeslagen kon worden / </a:t>
            </a:r>
            <a:r>
              <a:rPr lang="nl-NL" sz="1200" u="sng" dirty="0" smtClean="0">
                <a:hlinkClick r:id="rId4"/>
              </a:rPr>
              <a:t>599</a:t>
            </a:r>
            <a:r>
              <a:rPr lang="nl-NL" sz="1200" dirty="0" smtClean="0"/>
              <a:t> </a:t>
            </a:r>
            <a:r>
              <a:rPr lang="nl-NL" sz="1200" i="1" dirty="0" err="1" smtClean="0"/>
              <a:t>specy</a:t>
            </a:r>
            <a:r>
              <a:rPr lang="nl-NL" sz="1200" i="1" dirty="0" smtClean="0"/>
              <a:t> in </a:t>
            </a:r>
            <a:r>
              <a:rPr lang="nl-NL" sz="1200" i="1" dirty="0" err="1" smtClean="0"/>
              <a:t>manum</a:t>
            </a:r>
            <a:r>
              <a:rPr lang="nl-NL" sz="1200" dirty="0" smtClean="0"/>
              <a:t>: geld in de hand, boter bij de vis; </a:t>
            </a:r>
            <a:r>
              <a:rPr lang="nl-NL" sz="1200" i="1" dirty="0" smtClean="0"/>
              <a:t>God is </a:t>
            </a:r>
            <a:r>
              <a:rPr lang="nl-NL" sz="1200" i="1" dirty="0" err="1" smtClean="0"/>
              <a:t>gheen</a:t>
            </a:r>
            <a:r>
              <a:rPr lang="nl-NL" sz="1200" i="1" dirty="0" smtClean="0"/>
              <a:t> </a:t>
            </a:r>
            <a:r>
              <a:rPr lang="nl-NL" sz="1200" i="1" dirty="0" err="1" smtClean="0"/>
              <a:t>bedriegher</a:t>
            </a:r>
            <a:r>
              <a:rPr lang="nl-NL" sz="1200" dirty="0" smtClean="0"/>
              <a:t>: alleen God bedriegt niet (de mensen wel) / </a:t>
            </a:r>
            <a:r>
              <a:rPr lang="nl-NL" sz="1200" u="sng" dirty="0" smtClean="0">
                <a:hlinkClick r:id="rId5"/>
              </a:rPr>
              <a:t>601</a:t>
            </a:r>
            <a:r>
              <a:rPr lang="nl-NL" sz="1200" dirty="0" smtClean="0"/>
              <a:t> </a:t>
            </a:r>
            <a:r>
              <a:rPr lang="nl-NL" sz="1200" i="1" dirty="0" smtClean="0"/>
              <a:t>die mint op </a:t>
            </a:r>
            <a:r>
              <a:rPr lang="nl-NL" sz="1200" i="1" dirty="0" err="1" smtClean="0"/>
              <a:t>ghenae</a:t>
            </a:r>
            <a:r>
              <a:rPr lang="nl-NL" sz="1200" dirty="0" smtClean="0"/>
              <a:t>: moet maar afwachten of hij voor zijn liefde iets terugkrijgt / </a:t>
            </a:r>
            <a:r>
              <a:rPr lang="nl-NL" sz="1200" u="sng" dirty="0" smtClean="0">
                <a:hlinkClick r:id="rId6"/>
              </a:rPr>
              <a:t>602</a:t>
            </a:r>
            <a:r>
              <a:rPr lang="nl-NL" sz="1200" dirty="0" smtClean="0"/>
              <a:t> </a:t>
            </a:r>
            <a:r>
              <a:rPr lang="nl-NL" sz="1200" i="1" dirty="0" smtClean="0"/>
              <a:t>doen</a:t>
            </a:r>
            <a:r>
              <a:rPr lang="nl-NL" sz="1200" dirty="0" smtClean="0"/>
              <a:t>: toen; </a:t>
            </a:r>
            <a:r>
              <a:rPr lang="nl-NL" sz="1200" i="1" dirty="0" smtClean="0"/>
              <a:t>loven</a:t>
            </a:r>
            <a:r>
              <a:rPr lang="nl-NL" sz="1200" dirty="0" smtClean="0"/>
              <a:t>: beloven; </a:t>
            </a:r>
            <a:r>
              <a:rPr lang="nl-NL" sz="1200" i="1" dirty="0" smtClean="0"/>
              <a:t>niet</a:t>
            </a:r>
            <a:r>
              <a:rPr lang="nl-NL" sz="1200" dirty="0" smtClean="0"/>
              <a:t>: niets / </a:t>
            </a:r>
            <a:r>
              <a:rPr lang="nl-NL" sz="1200" u="sng" dirty="0" smtClean="0">
                <a:hlinkClick r:id="rId7"/>
              </a:rPr>
              <a:t>603</a:t>
            </a:r>
            <a:r>
              <a:rPr lang="nl-NL" sz="1200" dirty="0" smtClean="0"/>
              <a:t> </a:t>
            </a:r>
            <a:r>
              <a:rPr lang="nl-NL" sz="1200" i="1" dirty="0" err="1" smtClean="0"/>
              <a:t>borsje</a:t>
            </a:r>
            <a:r>
              <a:rPr lang="nl-NL" sz="1200" dirty="0" smtClean="0"/>
              <a:t>: ventje (aangesproken persoon) / </a:t>
            </a:r>
            <a:r>
              <a:rPr lang="nl-NL" sz="1200" u="sng" dirty="0" smtClean="0">
                <a:hlinkClick r:id="rId8"/>
              </a:rPr>
              <a:t>604</a:t>
            </a:r>
            <a:r>
              <a:rPr lang="nl-NL" sz="1200" dirty="0" smtClean="0"/>
              <a:t> </a:t>
            </a:r>
            <a:r>
              <a:rPr lang="nl-NL" sz="1200" i="1" dirty="0" smtClean="0"/>
              <a:t>boordje</a:t>
            </a:r>
            <a:r>
              <a:rPr lang="nl-NL" sz="1200" dirty="0" smtClean="0"/>
              <a:t>: boor je; </a:t>
            </a:r>
            <a:r>
              <a:rPr lang="nl-NL" sz="1200" i="1" dirty="0" smtClean="0"/>
              <a:t>dat gat en boordje niet</a:t>
            </a:r>
            <a:r>
              <a:rPr lang="nl-NL" sz="1200" dirty="0" smtClean="0"/>
              <a:t>: dat lukt je niet (met seksuele bijbetekenis); </a:t>
            </a:r>
            <a:r>
              <a:rPr lang="nl-NL" sz="1200" i="1" dirty="0" err="1" smtClean="0"/>
              <a:t>soo</a:t>
            </a:r>
            <a:r>
              <a:rPr lang="nl-NL" sz="1200" dirty="0" smtClean="0"/>
              <a:t>: zo is het, je ziet het; </a:t>
            </a:r>
            <a:r>
              <a:rPr lang="nl-NL" sz="1200" i="1" dirty="0" err="1" smtClean="0"/>
              <a:t>jongman</a:t>
            </a:r>
            <a:r>
              <a:rPr lang="nl-NL" sz="1200" i="1" dirty="0" smtClean="0"/>
              <a:t> fijn</a:t>
            </a:r>
            <a:r>
              <a:rPr lang="nl-NL" sz="1200" dirty="0" smtClean="0"/>
              <a:t>: beste jongen / </a:t>
            </a:r>
            <a:r>
              <a:rPr lang="nl-NL" sz="1200" u="sng" dirty="0" smtClean="0">
                <a:hlinkClick r:id="rId9"/>
              </a:rPr>
              <a:t>605</a:t>
            </a:r>
            <a:r>
              <a:rPr lang="nl-NL" sz="1200" dirty="0" smtClean="0"/>
              <a:t> </a:t>
            </a:r>
            <a:r>
              <a:rPr lang="nl-NL" sz="1200" i="1" dirty="0" err="1" smtClean="0"/>
              <a:t>soo</a:t>
            </a:r>
            <a:r>
              <a:rPr lang="nl-NL" sz="1200" i="1" dirty="0" smtClean="0"/>
              <a:t> wel</a:t>
            </a:r>
            <a:r>
              <a:rPr lang="nl-NL" sz="1200" dirty="0" smtClean="0"/>
              <a:t>: even goed; </a:t>
            </a:r>
            <a:r>
              <a:rPr lang="nl-NL" sz="1200" i="1" dirty="0" err="1" smtClean="0"/>
              <a:t>ick</a:t>
            </a:r>
            <a:r>
              <a:rPr lang="nl-NL" sz="1200" i="1" dirty="0" smtClean="0"/>
              <a:t>... mijn</a:t>
            </a:r>
            <a:r>
              <a:rPr lang="nl-NL" sz="1200" dirty="0" smtClean="0"/>
              <a:t>: we zijn wat bedriegerij betreft aan elkaar gewaagd / </a:t>
            </a:r>
            <a:r>
              <a:rPr lang="nl-NL" sz="1200" u="sng" dirty="0" smtClean="0">
                <a:hlinkClick r:id="rId10"/>
              </a:rPr>
              <a:t>606</a:t>
            </a:r>
            <a:r>
              <a:rPr lang="nl-NL" sz="1200" dirty="0" smtClean="0"/>
              <a:t> </a:t>
            </a:r>
            <a:r>
              <a:rPr lang="nl-NL" sz="1200" i="1" dirty="0" smtClean="0"/>
              <a:t>met </a:t>
            </a:r>
            <a:r>
              <a:rPr lang="nl-NL" sz="1200" i="1" dirty="0" err="1" smtClean="0"/>
              <a:t>soo</a:t>
            </a:r>
            <a:r>
              <a:rPr lang="nl-NL" sz="1200" i="1" dirty="0" smtClean="0"/>
              <a:t> </a:t>
            </a:r>
            <a:r>
              <a:rPr lang="nl-NL" sz="1200" i="1" dirty="0" err="1" smtClean="0"/>
              <a:t>sloech</a:t>
            </a:r>
            <a:r>
              <a:rPr lang="nl-NL" sz="1200" i="1" dirty="0" smtClean="0"/>
              <a:t> </a:t>
            </a:r>
            <a:r>
              <a:rPr lang="nl-NL" sz="1200" i="1" dirty="0" err="1" smtClean="0"/>
              <a:t>hy</a:t>
            </a:r>
            <a:r>
              <a:rPr lang="nl-NL" sz="1200" i="1" dirty="0" smtClean="0"/>
              <a:t> munt</a:t>
            </a:r>
            <a:r>
              <a:rPr lang="nl-NL" sz="1200" dirty="0" smtClean="0"/>
              <a:t>: meteen kwam hij over de brug, dokte hij; </a:t>
            </a:r>
            <a:r>
              <a:rPr lang="nl-NL" sz="1200" i="1" dirty="0" smtClean="0"/>
              <a:t>spreken</a:t>
            </a:r>
            <a:r>
              <a:rPr lang="nl-NL" sz="1200" dirty="0" smtClean="0"/>
              <a:t>: zeggen</a:t>
            </a:r>
            <a:endParaRPr lang="nl-NL" dirty="0"/>
          </a:p>
        </p:txBody>
      </p:sp>
      <p:sp>
        <p:nvSpPr>
          <p:cNvPr id="4" name="Tijdelijke aanduiding voor dianummer 3"/>
          <p:cNvSpPr>
            <a:spLocks noGrp="1"/>
          </p:cNvSpPr>
          <p:nvPr>
            <p:ph type="sldNum" sz="quarter" idx="10"/>
          </p:nvPr>
        </p:nvSpPr>
        <p:spPr/>
        <p:txBody>
          <a:bodyPr/>
          <a:lstStyle/>
          <a:p>
            <a:fld id="{ABB60AFD-E633-4C8C-BB5B-86FABB855E17}" type="slidenum">
              <a:rPr lang="nl-NL" smtClean="0"/>
              <a:t>21</a:t>
            </a:fld>
            <a:endParaRPr lang="nl-NL"/>
          </a:p>
        </p:txBody>
      </p:sp>
    </p:spTree>
    <p:extLst>
      <p:ext uri="{BB962C8B-B14F-4D97-AF65-F5344CB8AC3E}">
        <p14:creationId xmlns:p14="http://schemas.microsoft.com/office/powerpoint/2010/main" val="30984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komt </a:t>
            </a:r>
            <a:r>
              <a:rPr lang="nl-NL" dirty="0" err="1"/>
              <a:t>Jerolimo</a:t>
            </a:r>
            <a:r>
              <a:rPr lang="nl-NL" dirty="0"/>
              <a:t>, die de snollen inschatten als zeer hoogwaardig persoon bij wie wel wat geld te halen valt. </a:t>
            </a:r>
            <a:r>
              <a:rPr lang="nl-NL" dirty="0" err="1"/>
              <a:t>Jerolimo</a:t>
            </a:r>
            <a:r>
              <a:rPr lang="nl-NL" dirty="0"/>
              <a:t> praat zeer gewichtig om die reputatie in stand te houden (die eigenlijk ook fake is), en An past haar taal erop aan: nette woorden, en geen tweeledige negaties meer – dat werd blijkbaar toch ingeschat als wat moderner: men kon spelen met die registers met </a:t>
            </a:r>
            <a:r>
              <a:rPr lang="nl-NL" dirty="0" smtClean="0"/>
              <a:t>en zonder </a:t>
            </a:r>
            <a:r>
              <a:rPr lang="nl-NL" dirty="0"/>
              <a:t>tweeledige negatie. </a:t>
            </a:r>
            <a:endParaRPr lang="nl-NL" dirty="0" smtClean="0"/>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u="sng" dirty="0" smtClean="0">
                <a:hlinkClick r:id="rId3"/>
              </a:rPr>
              <a:t>621</a:t>
            </a:r>
            <a:r>
              <a:rPr lang="nl-NL" sz="1200" dirty="0" smtClean="0"/>
              <a:t> </a:t>
            </a:r>
            <a:r>
              <a:rPr lang="nl-NL" sz="1200" i="1" dirty="0" smtClean="0"/>
              <a:t>da gay </a:t>
            </a:r>
            <a:r>
              <a:rPr lang="nl-NL" sz="1200" i="1" dirty="0" err="1" smtClean="0"/>
              <a:t>denckt</a:t>
            </a:r>
            <a:r>
              <a:rPr lang="nl-NL" sz="1200" i="1" dirty="0" smtClean="0"/>
              <a:t> en </a:t>
            </a:r>
            <a:r>
              <a:rPr lang="nl-NL" sz="1200" i="1" dirty="0" err="1" smtClean="0"/>
              <a:t>begaert</a:t>
            </a:r>
            <a:r>
              <a:rPr lang="nl-NL" sz="1200" dirty="0" smtClean="0"/>
              <a:t>: dat gij in uw geest begeert / </a:t>
            </a:r>
            <a:r>
              <a:rPr lang="nl-NL" sz="1200" u="sng" dirty="0" smtClean="0">
                <a:hlinkClick r:id="rId4"/>
              </a:rPr>
              <a:t>622</a:t>
            </a:r>
            <a:r>
              <a:rPr lang="nl-NL" sz="1200" dirty="0" smtClean="0"/>
              <a:t> </a:t>
            </a:r>
            <a:r>
              <a:rPr lang="nl-NL" sz="1200" i="1" dirty="0" smtClean="0"/>
              <a:t>haar </a:t>
            </a:r>
            <a:r>
              <a:rPr lang="nl-NL" sz="1200" i="1" dirty="0" err="1" smtClean="0"/>
              <a:t>soo</a:t>
            </a:r>
            <a:r>
              <a:rPr lang="nl-NL" sz="1200" i="1" dirty="0" smtClean="0"/>
              <a:t> </a:t>
            </a:r>
            <a:r>
              <a:rPr lang="nl-NL" sz="1200" i="1" dirty="0" err="1" smtClean="0"/>
              <a:t>laach</a:t>
            </a:r>
            <a:r>
              <a:rPr lang="nl-NL" sz="1200" i="1" dirty="0" smtClean="0"/>
              <a:t> te </a:t>
            </a:r>
            <a:r>
              <a:rPr lang="nl-NL" sz="1200" i="1" dirty="0" err="1" smtClean="0"/>
              <a:t>verneeren</a:t>
            </a:r>
            <a:r>
              <a:rPr lang="nl-NL" sz="1200" dirty="0" smtClean="0"/>
              <a:t>: zich zo diep te vernederen / </a:t>
            </a:r>
            <a:r>
              <a:rPr lang="nl-NL" sz="1200" u="sng" dirty="0" smtClean="0">
                <a:hlinkClick r:id="rId5"/>
              </a:rPr>
              <a:t>623</a:t>
            </a:r>
            <a:r>
              <a:rPr lang="nl-NL" sz="1200" dirty="0" smtClean="0"/>
              <a:t> </a:t>
            </a:r>
            <a:r>
              <a:rPr lang="nl-NL" sz="1200" i="1" dirty="0" err="1" smtClean="0"/>
              <a:t>letsken</a:t>
            </a:r>
            <a:r>
              <a:rPr lang="nl-NL" sz="1200" dirty="0" smtClean="0"/>
              <a:t>: een weinigje, een stukje; </a:t>
            </a:r>
            <a:r>
              <a:rPr lang="nl-NL" sz="1200" i="1" dirty="0" err="1" smtClean="0"/>
              <a:t>pourmaneeren</a:t>
            </a:r>
            <a:r>
              <a:rPr lang="nl-NL" sz="1200" dirty="0" smtClean="0"/>
              <a:t>: wandelen / </a:t>
            </a:r>
            <a:r>
              <a:rPr lang="nl-NL" sz="1200" u="sng" dirty="0" smtClean="0">
                <a:hlinkClick r:id="rId6"/>
              </a:rPr>
              <a:t>624</a:t>
            </a:r>
            <a:r>
              <a:rPr lang="nl-NL" sz="1200" dirty="0" smtClean="0"/>
              <a:t> </a:t>
            </a:r>
            <a:r>
              <a:rPr lang="nl-NL" sz="1200" i="1" dirty="0" err="1" smtClean="0"/>
              <a:t>gheconsenteert</a:t>
            </a:r>
            <a:r>
              <a:rPr lang="nl-NL" sz="1200" dirty="0" smtClean="0"/>
              <a:t>: toegestaan / </a:t>
            </a:r>
            <a:r>
              <a:rPr lang="nl-NL" sz="1200" u="sng" dirty="0" smtClean="0">
                <a:hlinkClick r:id="rId7"/>
              </a:rPr>
              <a:t>625</a:t>
            </a:r>
            <a:r>
              <a:rPr lang="nl-NL" sz="1200" dirty="0" smtClean="0"/>
              <a:t> </a:t>
            </a:r>
            <a:r>
              <a:rPr lang="nl-NL" sz="1200" i="1" dirty="0" smtClean="0"/>
              <a:t>houden daar toe ons </a:t>
            </a:r>
            <a:r>
              <a:rPr lang="nl-NL" sz="1200" i="1" dirty="0" err="1" smtClean="0"/>
              <a:t>grootelijcks</a:t>
            </a:r>
            <a:r>
              <a:rPr lang="nl-NL" sz="1200" i="1" dirty="0" smtClean="0"/>
              <a:t> vereert</a:t>
            </a:r>
            <a:r>
              <a:rPr lang="nl-NL" sz="1200" dirty="0" smtClean="0"/>
              <a:t>: voelen ons er daarenboven buitengewoon door vereerd / </a:t>
            </a:r>
            <a:r>
              <a:rPr lang="nl-NL" sz="1200" u="sng" dirty="0" smtClean="0">
                <a:hlinkClick r:id="rId8"/>
              </a:rPr>
              <a:t>626</a:t>
            </a:r>
            <a:r>
              <a:rPr lang="nl-NL" sz="1200" dirty="0" smtClean="0"/>
              <a:t> </a:t>
            </a:r>
            <a:r>
              <a:rPr lang="nl-NL" sz="1200" i="1" dirty="0" smtClean="0"/>
              <a:t>door</a:t>
            </a:r>
            <a:r>
              <a:rPr lang="nl-NL" sz="1200" dirty="0" smtClean="0"/>
              <a:t>: wegens; </a:t>
            </a:r>
            <a:r>
              <a:rPr lang="nl-NL" sz="1200" i="1" dirty="0" smtClean="0"/>
              <a:t>u </a:t>
            </a:r>
            <a:r>
              <a:rPr lang="nl-NL" sz="1200" i="1" dirty="0" err="1" smtClean="0"/>
              <a:t>reverency</a:t>
            </a:r>
            <a:r>
              <a:rPr lang="nl-NL" sz="1200" dirty="0" smtClean="0"/>
              <a:t>: de hulde die u ons hebt betuigd</a:t>
            </a:r>
          </a:p>
          <a:p>
            <a:endParaRPr lang="nl-NL" dirty="0"/>
          </a:p>
        </p:txBody>
      </p:sp>
      <p:sp>
        <p:nvSpPr>
          <p:cNvPr id="4" name="Tijdelijke aanduiding voor dianummer 3"/>
          <p:cNvSpPr>
            <a:spLocks noGrp="1"/>
          </p:cNvSpPr>
          <p:nvPr>
            <p:ph type="sldNum" sz="quarter" idx="10"/>
          </p:nvPr>
        </p:nvSpPr>
        <p:spPr/>
        <p:txBody>
          <a:bodyPr/>
          <a:lstStyle/>
          <a:p>
            <a:fld id="{ABB60AFD-E633-4C8C-BB5B-86FABB855E17}" type="slidenum">
              <a:rPr lang="nl-NL" smtClean="0"/>
              <a:t>22</a:t>
            </a:fld>
            <a:endParaRPr lang="nl-NL"/>
          </a:p>
        </p:txBody>
      </p:sp>
    </p:spTree>
    <p:extLst>
      <p:ext uri="{BB962C8B-B14F-4D97-AF65-F5344CB8AC3E}">
        <p14:creationId xmlns:p14="http://schemas.microsoft.com/office/powerpoint/2010/main" val="22049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Dus: </a:t>
            </a:r>
          </a:p>
          <a:p>
            <a:pPr lvl="1"/>
            <a:r>
              <a:rPr lang="nl-NL" sz="1200" kern="1200" dirty="0">
                <a:solidFill>
                  <a:schemeClr val="tx1"/>
                </a:solidFill>
                <a:effectLst/>
                <a:latin typeface="+mn-lt"/>
                <a:ea typeface="+mn-ea"/>
                <a:cs typeface="+mn-cs"/>
              </a:rPr>
              <a:t>Statenbijbel zagen we lang als belangrijke stap richting </a:t>
            </a:r>
            <a:r>
              <a:rPr lang="nl-NL" sz="1200" kern="1200" dirty="0" err="1">
                <a:solidFill>
                  <a:schemeClr val="tx1"/>
                </a:solidFill>
                <a:effectLst/>
                <a:latin typeface="+mn-lt"/>
                <a:ea typeface="+mn-ea"/>
                <a:cs typeface="+mn-cs"/>
              </a:rPr>
              <a:t>uniformisering</a:t>
            </a:r>
            <a:r>
              <a:rPr lang="nl-NL" sz="1200" kern="1200" dirty="0">
                <a:solidFill>
                  <a:schemeClr val="tx1"/>
                </a:solidFill>
                <a:effectLst/>
                <a:latin typeface="+mn-lt"/>
                <a:ea typeface="+mn-ea"/>
                <a:cs typeface="+mn-cs"/>
              </a:rPr>
              <a:t>, maar de regels die werden opgesteld werden echt niet allemaal breed gevolgd/gedragen (en waren ook niet per se bij de tijd). Verg </a:t>
            </a:r>
            <a:r>
              <a:rPr lang="nl-NL" sz="1200" kern="1200" dirty="0" err="1">
                <a:solidFill>
                  <a:schemeClr val="tx1"/>
                </a:solidFill>
                <a:effectLst/>
                <a:latin typeface="+mn-lt"/>
                <a:ea typeface="+mn-ea"/>
                <a:cs typeface="+mn-cs"/>
              </a:rPr>
              <a:t>oz</a:t>
            </a:r>
            <a:r>
              <a:rPr lang="nl-NL" sz="1200" kern="1200" dirty="0">
                <a:solidFill>
                  <a:schemeClr val="tx1"/>
                </a:solidFill>
                <a:effectLst/>
                <a:latin typeface="+mn-lt"/>
                <a:ea typeface="+mn-ea"/>
                <a:cs typeface="+mn-cs"/>
              </a:rPr>
              <a:t> Sijs, Rutten etc. </a:t>
            </a:r>
          </a:p>
          <a:p>
            <a:pPr lvl="1"/>
            <a:r>
              <a:rPr lang="nl-NL" sz="1200" kern="1200" dirty="0">
                <a:solidFill>
                  <a:schemeClr val="tx1"/>
                </a:solidFill>
                <a:effectLst/>
                <a:latin typeface="+mn-lt"/>
                <a:ea typeface="+mn-ea"/>
                <a:cs typeface="+mn-cs"/>
              </a:rPr>
              <a:t>Regelvorming vindt plaats in verschillende kringen, die dikwijls vrij los van elkaar functioneren, en waarin tegenstrijdige regels bedacht kunnen worden. </a:t>
            </a:r>
          </a:p>
          <a:p>
            <a:r>
              <a:rPr lang="nl-NL" sz="1200" kern="1200" dirty="0">
                <a:solidFill>
                  <a:schemeClr val="tx1"/>
                </a:solidFill>
                <a:effectLst/>
                <a:latin typeface="+mn-lt"/>
                <a:ea typeface="+mn-ea"/>
                <a:cs typeface="+mn-cs"/>
              </a:rPr>
              <a:t> </a:t>
            </a:r>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23</a:t>
            </a:fld>
            <a:endParaRPr lang="nl-NL"/>
          </a:p>
        </p:txBody>
      </p:sp>
    </p:spTree>
    <p:extLst>
      <p:ext uri="{BB962C8B-B14F-4D97-AF65-F5344CB8AC3E}">
        <p14:creationId xmlns:p14="http://schemas.microsoft.com/office/powerpoint/2010/main" val="947749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Laten we eens kijken hoe dat uitpakt: </a:t>
            </a: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Vanuit taalkundig perspectief kun je kijken naar de </a:t>
            </a:r>
            <a:r>
              <a:rPr lang="nl-NL" sz="1200" kern="1200" dirty="0" err="1">
                <a:solidFill>
                  <a:schemeClr val="tx1"/>
                </a:solidFill>
                <a:effectLst/>
                <a:latin typeface="+mn-lt"/>
                <a:ea typeface="+mn-ea"/>
                <a:cs typeface="+mn-cs"/>
              </a:rPr>
              <a:t>linguistische</a:t>
            </a:r>
            <a:r>
              <a:rPr lang="nl-NL" sz="1200" kern="1200" dirty="0">
                <a:solidFill>
                  <a:schemeClr val="tx1"/>
                </a:solidFill>
                <a:effectLst/>
                <a:latin typeface="+mn-lt"/>
                <a:ea typeface="+mn-ea"/>
                <a:cs typeface="+mn-cs"/>
              </a:rPr>
              <a:t> omgevingen waarin je tweeledige negatie ziet -&gt; zie inventarisatie Kramer. Dan valt bv op: veel langer in bijzinnen. </a:t>
            </a:r>
          </a:p>
          <a:p>
            <a:endParaRPr lang="nl-NL" dirty="0"/>
          </a:p>
        </p:txBody>
      </p:sp>
      <p:sp>
        <p:nvSpPr>
          <p:cNvPr id="4" name="Tijdelijke aanduiding voor dianummer 3"/>
          <p:cNvSpPr>
            <a:spLocks noGrp="1"/>
          </p:cNvSpPr>
          <p:nvPr>
            <p:ph type="sldNum" sz="quarter" idx="10"/>
          </p:nvPr>
        </p:nvSpPr>
        <p:spPr/>
        <p:txBody>
          <a:bodyPr/>
          <a:lstStyle/>
          <a:p>
            <a:fld id="{AFF29D74-1078-EF45-87DF-3A73771DD1CE}" type="slidenum">
              <a:rPr lang="nl-NL" smtClean="0"/>
              <a:t>24</a:t>
            </a:fld>
            <a:endParaRPr lang="nl-NL"/>
          </a:p>
        </p:txBody>
      </p:sp>
    </p:spTree>
    <p:extLst>
      <p:ext uri="{BB962C8B-B14F-4D97-AF65-F5344CB8AC3E}">
        <p14:creationId xmlns:p14="http://schemas.microsoft.com/office/powerpoint/2010/main" val="99550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Vanuit letterkundig oogpunt kijk je bijvoorbeeld naar retorische strategieën. Dan valt bijvoorbeeld op bij voorbeeldbrief aan Tesselschade 1624: enige tweeledige negatie op strategische plek in brief.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AFF29D74-1078-EF45-87DF-3A73771DD1CE}" type="slidenum">
              <a:rPr lang="nl-NL" smtClean="0"/>
              <a:t>25</a:t>
            </a:fld>
            <a:endParaRPr lang="nl-NL"/>
          </a:p>
        </p:txBody>
      </p:sp>
    </p:spTree>
    <p:extLst>
      <p:ext uri="{BB962C8B-B14F-4D97-AF65-F5344CB8AC3E}">
        <p14:creationId xmlns:p14="http://schemas.microsoft.com/office/powerpoint/2010/main" val="2054444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ABB60AFD-E633-4C8C-BB5B-86FABB855E17}" type="slidenum">
              <a:rPr lang="nl-NL" smtClean="0"/>
              <a:t>2</a:t>
            </a:fld>
            <a:endParaRPr lang="nl-NL"/>
          </a:p>
        </p:txBody>
      </p:sp>
    </p:spTree>
    <p:extLst>
      <p:ext uri="{BB962C8B-B14F-4D97-AF65-F5344CB8AC3E}">
        <p14:creationId xmlns:p14="http://schemas.microsoft.com/office/powerpoint/2010/main" val="38806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Als we zo beter zicht krijgen op de taalkundige en retorische contexten die bij Hooft tweeledige negatie </a:t>
            </a:r>
            <a:r>
              <a:rPr lang="nl-NL" sz="1200" kern="1200" dirty="0" err="1">
                <a:solidFill>
                  <a:schemeClr val="tx1"/>
                </a:solidFill>
                <a:effectLst/>
                <a:latin typeface="+mn-lt"/>
                <a:ea typeface="+mn-ea"/>
                <a:cs typeface="+mn-cs"/>
              </a:rPr>
              <a:t>triggeren</a:t>
            </a:r>
            <a:r>
              <a:rPr lang="nl-NL" sz="1200" kern="1200" dirty="0">
                <a:solidFill>
                  <a:schemeClr val="tx1"/>
                </a:solidFill>
                <a:effectLst/>
                <a:latin typeface="+mn-lt"/>
                <a:ea typeface="+mn-ea"/>
                <a:cs typeface="+mn-cs"/>
              </a:rPr>
              <a:t>, kunnen we vervolgens ook kijken of dit soort intra-auteur-variatiepatronen ook bij andere auteurs terug te vinden zijn.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Bv: Gekaapte brieven: tweeledige negatie bleef daar veel langer dan bij Hooft, maar er was zeker ook </a:t>
            </a:r>
            <a:r>
              <a:rPr lang="nl-NL" sz="1200" kern="1200" dirty="0" err="1">
                <a:solidFill>
                  <a:schemeClr val="tx1"/>
                </a:solidFill>
                <a:effectLst/>
                <a:latin typeface="+mn-lt"/>
                <a:ea typeface="+mn-ea"/>
                <a:cs typeface="+mn-cs"/>
              </a:rPr>
              <a:t>eenledige</a:t>
            </a:r>
            <a:r>
              <a:rPr lang="nl-NL" sz="1200" kern="1200" dirty="0">
                <a:solidFill>
                  <a:schemeClr val="tx1"/>
                </a:solidFill>
                <a:effectLst/>
                <a:latin typeface="+mn-lt"/>
                <a:ea typeface="+mn-ea"/>
                <a:cs typeface="+mn-cs"/>
              </a:rPr>
              <a:t>. Vergelijkbare patronen in wanneer zo’n ‘gewone vrouw’ een- of tweeledige gebruikte? </a:t>
            </a:r>
          </a:p>
          <a:p>
            <a:endParaRPr lang="nl-NL" dirty="0"/>
          </a:p>
        </p:txBody>
      </p:sp>
      <p:sp>
        <p:nvSpPr>
          <p:cNvPr id="4" name="Tijdelijke aanduiding voor dianummer 3"/>
          <p:cNvSpPr>
            <a:spLocks noGrp="1"/>
          </p:cNvSpPr>
          <p:nvPr>
            <p:ph type="sldNum" sz="quarter" idx="10"/>
          </p:nvPr>
        </p:nvSpPr>
        <p:spPr/>
        <p:txBody>
          <a:bodyPr/>
          <a:lstStyle/>
          <a:p>
            <a:fld id="{AFF29D74-1078-EF45-87DF-3A73771DD1CE}" type="slidenum">
              <a:rPr lang="nl-NL" smtClean="0"/>
              <a:t>32</a:t>
            </a:fld>
            <a:endParaRPr lang="nl-NL"/>
          </a:p>
        </p:txBody>
      </p:sp>
    </p:spTree>
    <p:extLst>
      <p:ext uri="{BB962C8B-B14F-4D97-AF65-F5344CB8AC3E}">
        <p14:creationId xmlns:p14="http://schemas.microsoft.com/office/powerpoint/2010/main" val="1493085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Bv: Michiel de Ruyter: machtig persoon, dus weer heel andere groep dan de zeemansvrouwen, maar niet zozeer een intellectueel zoals Hooft dat was. Zien we bij hem ook dit soort patronen?</a:t>
            </a:r>
          </a:p>
          <a:p>
            <a:endParaRPr lang="nl-NL" dirty="0"/>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Meer materiaal beschikbaar maken om zijn taal te duiden, en bijvoorbeeld te zien hoe hij op microniveau zijn taal schaafde om zijn macht te laten gelden. </a:t>
            </a:r>
          </a:p>
          <a:p>
            <a:endParaRPr lang="nl-NL" dirty="0"/>
          </a:p>
        </p:txBody>
      </p:sp>
      <p:sp>
        <p:nvSpPr>
          <p:cNvPr id="4" name="Tijdelijke aanduiding voor dianummer 3"/>
          <p:cNvSpPr>
            <a:spLocks noGrp="1"/>
          </p:cNvSpPr>
          <p:nvPr>
            <p:ph type="sldNum" sz="quarter" idx="10"/>
          </p:nvPr>
        </p:nvSpPr>
        <p:spPr/>
        <p:txBody>
          <a:bodyPr/>
          <a:lstStyle/>
          <a:p>
            <a:fld id="{AFF29D74-1078-EF45-87DF-3A73771DD1CE}" type="slidenum">
              <a:rPr lang="nl-NL" smtClean="0"/>
              <a:t>33</a:t>
            </a:fld>
            <a:endParaRPr lang="nl-NL"/>
          </a:p>
        </p:txBody>
      </p:sp>
    </p:spTree>
    <p:extLst>
      <p:ext uri="{BB962C8B-B14F-4D97-AF65-F5344CB8AC3E}">
        <p14:creationId xmlns:p14="http://schemas.microsoft.com/office/powerpoint/2010/main" val="390721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FF29D74-1078-EF45-87DF-3A73771DD1CE}" type="slidenum">
              <a:rPr lang="nl-NL" smtClean="0"/>
              <a:t>35</a:t>
            </a:fld>
            <a:endParaRPr lang="nl-NL"/>
          </a:p>
        </p:txBody>
      </p:sp>
    </p:spTree>
    <p:extLst>
      <p:ext uri="{BB962C8B-B14F-4D97-AF65-F5344CB8AC3E}">
        <p14:creationId xmlns:p14="http://schemas.microsoft.com/office/powerpoint/2010/main" val="28424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Dus: actief bouwen aan de taal.</a:t>
            </a:r>
          </a:p>
          <a:p>
            <a:r>
              <a:rPr lang="nl-NL" sz="1200" kern="1200" dirty="0">
                <a:solidFill>
                  <a:schemeClr val="tx1"/>
                </a:solidFill>
                <a:effectLst/>
                <a:latin typeface="+mn-lt"/>
                <a:ea typeface="+mn-ea"/>
                <a:cs typeface="+mn-cs"/>
              </a:rPr>
              <a:t>Statenbijbel geldt als hét symbool daarvoor</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De vertalers beraadslaagden zich over de te gebruiken taal, waaronder spelling, woordgeslacht, verbuigingen etc. Het uiteindelijke resultaat werd in de vorm van </a:t>
            </a:r>
            <a:r>
              <a:rPr lang="nl-NL" baseline="0" dirty="0" err="1"/>
              <a:t>Resolutiën</a:t>
            </a:r>
            <a:r>
              <a:rPr lang="nl-NL" baseline="0" dirty="0"/>
              <a:t> opgeschreven – in het Latijn, de voertaal van de synode! Ze kozen bijvoorbeeld voor de </a:t>
            </a:r>
            <a:r>
              <a:rPr lang="nl-NL" baseline="0" dirty="0" err="1"/>
              <a:t>ee</a:t>
            </a:r>
            <a:r>
              <a:rPr lang="nl-NL" baseline="0" dirty="0"/>
              <a:t> </a:t>
            </a:r>
            <a:r>
              <a:rPr lang="nl-NL" baseline="0" dirty="0" err="1"/>
              <a:t>ipv</a:t>
            </a:r>
            <a:r>
              <a:rPr lang="nl-NL" baseline="0" dirty="0"/>
              <a:t> </a:t>
            </a:r>
            <a:r>
              <a:rPr lang="nl-NL" baseline="0" dirty="0" err="1"/>
              <a:t>ae</a:t>
            </a:r>
            <a:r>
              <a:rPr lang="nl-NL" baseline="0" dirty="0"/>
              <a:t> spelling bij een e-klank, het voornaamwoord zich </a:t>
            </a:r>
            <a:r>
              <a:rPr lang="nl-NL" baseline="0" dirty="0" err="1"/>
              <a:t>ipv</a:t>
            </a:r>
            <a:r>
              <a:rPr lang="nl-NL" baseline="0" dirty="0"/>
              <a:t> mijn (hij wast zich </a:t>
            </a:r>
            <a:r>
              <a:rPr lang="nl-NL" baseline="0" dirty="0" err="1"/>
              <a:t>ipv</a:t>
            </a:r>
            <a:r>
              <a:rPr lang="nl-NL" baseline="0" dirty="0"/>
              <a:t> hij wast hem), liggen (wat ligt daar, </a:t>
            </a:r>
            <a:r>
              <a:rPr lang="nl-NL" baseline="0" dirty="0" err="1"/>
              <a:t>ipv</a:t>
            </a:r>
            <a:r>
              <a:rPr lang="nl-NL" baseline="0" dirty="0"/>
              <a:t> wat legt daar; plattere taalgebruik).</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3</a:t>
            </a:fld>
            <a:endParaRPr lang="nl-NL"/>
          </a:p>
        </p:txBody>
      </p:sp>
    </p:spTree>
    <p:extLst>
      <p:ext uri="{BB962C8B-B14F-4D97-AF65-F5344CB8AC3E}">
        <p14:creationId xmlns:p14="http://schemas.microsoft.com/office/powerpoint/2010/main" val="248603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nog altijd wordt de SV beschouwd als een grote vormgever van het Nederlands. Zo blijkt ook uit het artikel dat de NOS publiceerde rondom hervormingsdag. </a:t>
            </a:r>
          </a:p>
          <a:p>
            <a:endParaRPr lang="nl-NL"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Statenbijbel zagen we lang als belangrijke stap richting </a:t>
            </a:r>
            <a:r>
              <a:rPr lang="nl-NL" sz="1200" kern="1200" dirty="0" err="1">
                <a:solidFill>
                  <a:schemeClr val="tx1"/>
                </a:solidFill>
                <a:effectLst/>
                <a:latin typeface="+mn-lt"/>
                <a:ea typeface="+mn-ea"/>
                <a:cs typeface="+mn-cs"/>
              </a:rPr>
              <a:t>uniformisering</a:t>
            </a:r>
            <a:r>
              <a:rPr lang="nl-NL" sz="1200" kern="1200" dirty="0">
                <a:solidFill>
                  <a:schemeClr val="tx1"/>
                </a:solidFill>
                <a:effectLst/>
                <a:latin typeface="+mn-lt"/>
                <a:ea typeface="+mn-ea"/>
                <a:cs typeface="+mn-cs"/>
              </a:rPr>
              <a:t>, maar de regels die werden opgesteld werden echt niet allemaal breed gevolgd/gedragen (en waren ook niet per se bij de tijd). Verg </a:t>
            </a:r>
            <a:r>
              <a:rPr lang="nl-NL" sz="1200" kern="1200" dirty="0" err="1">
                <a:solidFill>
                  <a:schemeClr val="tx1"/>
                </a:solidFill>
                <a:effectLst/>
                <a:latin typeface="+mn-lt"/>
                <a:ea typeface="+mn-ea"/>
                <a:cs typeface="+mn-cs"/>
              </a:rPr>
              <a:t>oz</a:t>
            </a:r>
            <a:r>
              <a:rPr lang="nl-NL" sz="1200" kern="1200" dirty="0">
                <a:solidFill>
                  <a:schemeClr val="tx1"/>
                </a:solidFill>
                <a:effectLst/>
                <a:latin typeface="+mn-lt"/>
                <a:ea typeface="+mn-ea"/>
                <a:cs typeface="+mn-cs"/>
              </a:rPr>
              <a:t> Sijs, Rutten etc. </a:t>
            </a:r>
          </a:p>
          <a:p>
            <a:endParaRPr lang="nl-NL" baseline="0" dirty="0"/>
          </a:p>
        </p:txBody>
      </p:sp>
      <p:sp>
        <p:nvSpPr>
          <p:cNvPr id="4" name="Slide Number Placeholder 3"/>
          <p:cNvSpPr>
            <a:spLocks noGrp="1"/>
          </p:cNvSpPr>
          <p:nvPr>
            <p:ph type="sldNum" sz="quarter" idx="10"/>
          </p:nvPr>
        </p:nvSpPr>
        <p:spPr/>
        <p:txBody>
          <a:bodyPr/>
          <a:lstStyle/>
          <a:p>
            <a:fld id="{ABB60AFD-E633-4C8C-BB5B-86FABB855E17}" type="slidenum">
              <a:rPr lang="nl-NL" smtClean="0"/>
              <a:t>4</a:t>
            </a:fld>
            <a:endParaRPr lang="nl-NL"/>
          </a:p>
        </p:txBody>
      </p:sp>
    </p:spTree>
    <p:extLst>
      <p:ext uri="{BB962C8B-B14F-4D97-AF65-F5344CB8AC3E}">
        <p14:creationId xmlns:p14="http://schemas.microsoft.com/office/powerpoint/2010/main" val="414812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 hadden rond 1600 eerder te maken met een situatie waarin in allerlei richtingen en contexten regels werden ontwikkeld – en die waren soms ook tegenstrijdig </a:t>
            </a:r>
          </a:p>
          <a:p>
            <a:pPr lvl="0"/>
            <a:endParaRPr lang="nl-NL" sz="1200" i="1" kern="1200" dirty="0">
              <a:solidFill>
                <a:schemeClr val="tx1"/>
              </a:solidFill>
              <a:effectLst/>
              <a:latin typeface="+mn-lt"/>
              <a:ea typeface="+mn-ea"/>
              <a:cs typeface="+mn-cs"/>
            </a:endParaRPr>
          </a:p>
          <a:p>
            <a:pPr lvl="0"/>
            <a:r>
              <a:rPr lang="nl-NL" sz="1200" i="0" kern="1200" dirty="0">
                <a:solidFill>
                  <a:schemeClr val="tx1"/>
                </a:solidFill>
                <a:effectLst/>
                <a:latin typeface="+mn-lt"/>
                <a:ea typeface="+mn-ea"/>
                <a:cs typeface="+mn-cs"/>
              </a:rPr>
              <a:t>Die taalregels zijn soms gericht op het bereiken van meer eenvormigheid, maar soms ook juist niet. Ambities van zuiverheid en rijkheid stonden vaak op gespannen voet met elkaar. </a:t>
            </a:r>
          </a:p>
          <a:p>
            <a:r>
              <a:rPr lang="nl-NL" sz="1200" kern="1200" dirty="0">
                <a:solidFill>
                  <a:schemeClr val="tx1"/>
                </a:solidFill>
                <a:effectLst/>
                <a:latin typeface="+mn-lt"/>
                <a:ea typeface="+mn-ea"/>
                <a:cs typeface="+mn-cs"/>
              </a:rPr>
              <a:t>Zie bijvoorbeeld rondom discussies rondom plaatsing bijvoeglijk naamwoord/bezittelijk </a:t>
            </a:r>
            <a:r>
              <a:rPr lang="nl-NL" sz="1200" kern="1200" dirty="0" err="1">
                <a:solidFill>
                  <a:schemeClr val="tx1"/>
                </a:solidFill>
                <a:effectLst/>
                <a:latin typeface="+mn-lt"/>
                <a:ea typeface="+mn-ea"/>
                <a:cs typeface="+mn-cs"/>
              </a:rPr>
              <a:t>vnw</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tov</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zn</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pPr lvl="1"/>
            <a:r>
              <a:rPr lang="nl-NL" sz="1200" kern="1200" dirty="0">
                <a:solidFill>
                  <a:schemeClr val="tx1"/>
                </a:solidFill>
                <a:effectLst/>
                <a:latin typeface="+mn-lt"/>
                <a:ea typeface="+mn-ea"/>
                <a:cs typeface="+mn-cs"/>
              </a:rPr>
              <a:t>Verg taalgids </a:t>
            </a:r>
            <a:r>
              <a:rPr lang="nl-NL" sz="1200" kern="1200" dirty="0" err="1">
                <a:solidFill>
                  <a:schemeClr val="tx1"/>
                </a:solidFill>
                <a:effectLst/>
                <a:latin typeface="+mn-lt"/>
                <a:ea typeface="+mn-ea"/>
                <a:cs typeface="+mn-cs"/>
              </a:rPr>
              <a:t>Tweespraeck</a:t>
            </a:r>
            <a:r>
              <a:rPr lang="nl-NL" sz="1200" kern="1200" dirty="0">
                <a:solidFill>
                  <a:schemeClr val="tx1"/>
                </a:solidFill>
                <a:effectLst/>
                <a:latin typeface="+mn-lt"/>
                <a:ea typeface="+mn-ea"/>
                <a:cs typeface="+mn-cs"/>
              </a:rPr>
              <a:t> uit 1584, p. 55/56: plaatsen van </a:t>
            </a:r>
            <a:r>
              <a:rPr lang="nl-NL" sz="1200" kern="1200" dirty="0" err="1">
                <a:solidFill>
                  <a:schemeClr val="tx1"/>
                </a:solidFill>
                <a:effectLst/>
                <a:latin typeface="+mn-lt"/>
                <a:ea typeface="+mn-ea"/>
                <a:cs typeface="+mn-cs"/>
              </a:rPr>
              <a:t>bn</a:t>
            </a:r>
            <a:r>
              <a:rPr lang="nl-NL" sz="1200" kern="1200" dirty="0">
                <a:solidFill>
                  <a:schemeClr val="tx1"/>
                </a:solidFill>
                <a:effectLst/>
                <a:latin typeface="+mn-lt"/>
                <a:ea typeface="+mn-ea"/>
                <a:cs typeface="+mn-cs"/>
              </a:rPr>
              <a:t> voor of achter </a:t>
            </a:r>
            <a:r>
              <a:rPr lang="nl-NL" sz="1200" kern="1200" dirty="0" err="1">
                <a:solidFill>
                  <a:schemeClr val="tx1"/>
                </a:solidFill>
                <a:effectLst/>
                <a:latin typeface="+mn-lt"/>
                <a:ea typeface="+mn-ea"/>
                <a:cs typeface="+mn-cs"/>
              </a:rPr>
              <a:t>zn</a:t>
            </a:r>
            <a:r>
              <a:rPr lang="nl-NL" sz="1200" kern="1200" dirty="0">
                <a:solidFill>
                  <a:schemeClr val="tx1"/>
                </a:solidFill>
                <a:effectLst/>
                <a:latin typeface="+mn-lt"/>
                <a:ea typeface="+mn-ea"/>
                <a:cs typeface="+mn-cs"/>
              </a:rPr>
              <a:t> (met weer familievoorbeelden!): het is vanouds zo dat variatie mogelijk is, dus dat is goed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‘Ja. hoe wel de leden ende voornamen </a:t>
            </a:r>
            <a:r>
              <a:rPr lang="nl-NL" sz="1200" kern="1200" dirty="0" err="1">
                <a:solidFill>
                  <a:schemeClr val="tx1"/>
                </a:solidFill>
                <a:effectLst/>
                <a:latin typeface="+mn-lt"/>
                <a:ea typeface="+mn-ea"/>
                <a:cs typeface="+mn-cs"/>
              </a:rPr>
              <a:t>by</a:t>
            </a:r>
            <a:r>
              <a:rPr lang="nl-NL" sz="1200" kern="1200" dirty="0">
                <a:solidFill>
                  <a:schemeClr val="tx1"/>
                </a:solidFill>
                <a:effectLst/>
                <a:latin typeface="+mn-lt"/>
                <a:ea typeface="+mn-ea"/>
                <a:cs typeface="+mn-cs"/>
              </a:rPr>
              <a:t> ons voor de </a:t>
            </a:r>
            <a:r>
              <a:rPr lang="nl-NL" sz="1200" kern="1200" dirty="0" err="1">
                <a:solidFill>
                  <a:schemeClr val="tx1"/>
                </a:solidFill>
                <a:effectLst/>
                <a:latin typeface="+mn-lt"/>
                <a:ea typeface="+mn-ea"/>
                <a:cs typeface="+mn-cs"/>
              </a:rPr>
              <a:t>zelfstandighe</a:t>
            </a:r>
            <a:r>
              <a:rPr lang="nl-NL" sz="1200" kern="1200" dirty="0">
                <a:solidFill>
                  <a:schemeClr val="tx1"/>
                </a:solidFill>
                <a:effectLst/>
                <a:latin typeface="+mn-lt"/>
                <a:ea typeface="+mn-ea"/>
                <a:cs typeface="+mn-cs"/>
              </a:rPr>
              <a:t> wóórden komen/ </a:t>
            </a:r>
            <a:r>
              <a:rPr lang="nl-NL" sz="1200" kern="1200" dirty="0" err="1">
                <a:solidFill>
                  <a:schemeClr val="tx1"/>
                </a:solidFill>
                <a:effectLst/>
                <a:latin typeface="+mn-lt"/>
                <a:ea typeface="+mn-ea"/>
                <a:cs typeface="+mn-cs"/>
              </a:rPr>
              <a:t>zeydmen</a:t>
            </a:r>
            <a:r>
              <a:rPr lang="nl-NL" sz="1200" kern="1200" dirty="0">
                <a:solidFill>
                  <a:schemeClr val="tx1"/>
                </a:solidFill>
                <a:effectLst/>
                <a:latin typeface="+mn-lt"/>
                <a:ea typeface="+mn-ea"/>
                <a:cs typeface="+mn-cs"/>
              </a:rPr>
              <a:t> nóchtans </a:t>
            </a:r>
            <a:r>
              <a:rPr lang="nl-NL" sz="1200" kern="1200" dirty="0" err="1">
                <a:solidFill>
                  <a:schemeClr val="tx1"/>
                </a:solidFill>
                <a:effectLst/>
                <a:latin typeface="+mn-lt"/>
                <a:ea typeface="+mn-ea"/>
                <a:cs typeface="+mn-cs"/>
              </a:rPr>
              <a:t>ghewoonlyck</a:t>
            </a:r>
            <a:r>
              <a:rPr lang="nl-NL" sz="1200" kern="1200" dirty="0">
                <a:solidFill>
                  <a:schemeClr val="tx1"/>
                </a:solidFill>
                <a:effectLst/>
                <a:latin typeface="+mn-lt"/>
                <a:ea typeface="+mn-ea"/>
                <a:cs typeface="+mn-cs"/>
              </a:rPr>
              <a:t> Vader ons, ende </a:t>
            </a:r>
            <a:r>
              <a:rPr lang="nl-NL" sz="1200" kern="1200" dirty="0" err="1">
                <a:solidFill>
                  <a:schemeClr val="tx1"/>
                </a:solidFill>
                <a:effectLst/>
                <a:latin typeface="+mn-lt"/>
                <a:ea typeface="+mn-ea"/>
                <a:cs typeface="+mn-cs"/>
              </a:rPr>
              <a:t>by</a:t>
            </a:r>
            <a:r>
              <a:rPr lang="nl-NL" sz="1200" kern="1200" dirty="0">
                <a:solidFill>
                  <a:schemeClr val="tx1"/>
                </a:solidFill>
                <a:effectLst/>
                <a:latin typeface="+mn-lt"/>
                <a:ea typeface="+mn-ea"/>
                <a:cs typeface="+mn-cs"/>
              </a:rPr>
              <a:t> verwondering h o broeder </a:t>
            </a:r>
            <a:r>
              <a:rPr lang="nl-NL" sz="1200" kern="1200" dirty="0" err="1">
                <a:solidFill>
                  <a:schemeClr val="tx1"/>
                </a:solidFill>
                <a:effectLst/>
                <a:latin typeface="+mn-lt"/>
                <a:ea typeface="+mn-ea"/>
                <a:cs typeface="+mn-cs"/>
              </a:rPr>
              <a:t>myn</a:t>
            </a:r>
            <a:r>
              <a:rPr lang="nl-NL" sz="1200" kern="1200" dirty="0">
                <a:solidFill>
                  <a:schemeClr val="tx1"/>
                </a:solidFill>
                <a:effectLst/>
                <a:latin typeface="+mn-lt"/>
                <a:ea typeface="+mn-ea"/>
                <a:cs typeface="+mn-cs"/>
              </a:rPr>
              <a:t> ; voor onze vader/ ende </a:t>
            </a:r>
            <a:r>
              <a:rPr lang="nl-NL" sz="1200" kern="1200" dirty="0" err="1">
                <a:solidFill>
                  <a:schemeClr val="tx1"/>
                </a:solidFill>
                <a:effectLst/>
                <a:latin typeface="+mn-lt"/>
                <a:ea typeface="+mn-ea"/>
                <a:cs typeface="+mn-cs"/>
              </a:rPr>
              <a:t>myn</a:t>
            </a:r>
            <a:r>
              <a:rPr lang="nl-NL" sz="1200" kern="1200" dirty="0">
                <a:solidFill>
                  <a:schemeClr val="tx1"/>
                </a:solidFill>
                <a:effectLst/>
                <a:latin typeface="+mn-lt"/>
                <a:ea typeface="+mn-ea"/>
                <a:cs typeface="+mn-cs"/>
              </a:rPr>
              <a:t> broeder. dit zelfde zoude </a:t>
            </a:r>
            <a:r>
              <a:rPr lang="nl-NL" sz="1200" kern="1200" dirty="0" err="1">
                <a:solidFill>
                  <a:schemeClr val="tx1"/>
                </a:solidFill>
                <a:effectLst/>
                <a:latin typeface="+mn-lt"/>
                <a:ea typeface="+mn-ea"/>
                <a:cs typeface="+mn-cs"/>
              </a:rPr>
              <a:t>ick</a:t>
            </a:r>
            <a:r>
              <a:rPr lang="nl-NL" sz="1200" kern="1200" dirty="0">
                <a:solidFill>
                  <a:schemeClr val="tx1"/>
                </a:solidFill>
                <a:effectLst/>
                <a:latin typeface="+mn-lt"/>
                <a:ea typeface="+mn-ea"/>
                <a:cs typeface="+mn-cs"/>
              </a:rPr>
              <a:t> niet </a:t>
            </a:r>
            <a:r>
              <a:rPr lang="nl-NL" sz="1200" kern="1200" dirty="0" err="1">
                <a:solidFill>
                  <a:schemeClr val="tx1"/>
                </a:solidFill>
                <a:effectLst/>
                <a:latin typeface="+mn-lt"/>
                <a:ea typeface="+mn-ea"/>
                <a:cs typeface="+mn-cs"/>
              </a:rPr>
              <a:t>mispryzen</a:t>
            </a:r>
            <a:r>
              <a:rPr lang="nl-NL" sz="1200" kern="1200" dirty="0">
                <a:solidFill>
                  <a:schemeClr val="tx1"/>
                </a:solidFill>
                <a:effectLst/>
                <a:latin typeface="+mn-lt"/>
                <a:ea typeface="+mn-ea"/>
                <a:cs typeface="+mn-cs"/>
              </a:rPr>
              <a:t> (dóch </a:t>
            </a:r>
            <a:r>
              <a:rPr lang="nl-NL" sz="1200" kern="1200" dirty="0" err="1">
                <a:solidFill>
                  <a:schemeClr val="tx1"/>
                </a:solidFill>
                <a:effectLst/>
                <a:latin typeface="+mn-lt"/>
                <a:ea typeface="+mn-ea"/>
                <a:cs typeface="+mn-cs"/>
              </a:rPr>
              <a:t>soberlyck</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daart</a:t>
            </a:r>
            <a:r>
              <a:rPr lang="nl-NL" sz="1200" kern="1200" dirty="0">
                <a:solidFill>
                  <a:schemeClr val="tx1"/>
                </a:solidFill>
                <a:effectLst/>
                <a:latin typeface="+mn-lt"/>
                <a:ea typeface="+mn-ea"/>
                <a:cs typeface="+mn-cs"/>
              </a:rPr>
              <a:t> wel te pas </a:t>
            </a:r>
            <a:r>
              <a:rPr lang="nl-NL" sz="1200" kern="1200" dirty="0" err="1">
                <a:solidFill>
                  <a:schemeClr val="tx1"/>
                </a:solidFill>
                <a:effectLst/>
                <a:latin typeface="+mn-lt"/>
                <a:ea typeface="+mn-ea"/>
                <a:cs typeface="+mn-cs"/>
              </a:rPr>
              <a:t>quam</a:t>
            </a:r>
            <a:r>
              <a:rPr lang="nl-NL" sz="1200" kern="1200" dirty="0">
                <a:solidFill>
                  <a:schemeClr val="tx1"/>
                </a:solidFill>
                <a:effectLst/>
                <a:latin typeface="+mn-lt"/>
                <a:ea typeface="+mn-ea"/>
                <a:cs typeface="+mn-cs"/>
              </a:rPr>
              <a:t> na te doen/ om </a:t>
            </a:r>
            <a:r>
              <a:rPr lang="nl-NL" sz="1200" kern="1200" dirty="0" err="1">
                <a:solidFill>
                  <a:schemeClr val="tx1"/>
                </a:solidFill>
                <a:effectLst/>
                <a:latin typeface="+mn-lt"/>
                <a:ea typeface="+mn-ea"/>
                <a:cs typeface="+mn-cs"/>
              </a:rPr>
              <a:t>metter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tyd</a:t>
            </a:r>
            <a:r>
              <a:rPr lang="nl-NL" sz="1200" kern="1200" dirty="0">
                <a:solidFill>
                  <a:schemeClr val="tx1"/>
                </a:solidFill>
                <a:effectLst/>
                <a:latin typeface="+mn-lt"/>
                <a:ea typeface="+mn-ea"/>
                <a:cs typeface="+mn-cs"/>
              </a:rPr>
              <a:t> inde </a:t>
            </a:r>
            <a:r>
              <a:rPr lang="nl-NL" sz="1200" kern="1200" dirty="0" err="1">
                <a:solidFill>
                  <a:schemeClr val="tx1"/>
                </a:solidFill>
                <a:effectLst/>
                <a:latin typeface="+mn-lt"/>
                <a:ea typeface="+mn-ea"/>
                <a:cs typeface="+mn-cs"/>
              </a:rPr>
              <a:t>wyze</a:t>
            </a:r>
            <a:r>
              <a:rPr lang="nl-NL" sz="1200" kern="1200" dirty="0">
                <a:solidFill>
                  <a:schemeClr val="tx1"/>
                </a:solidFill>
                <a:effectLst/>
                <a:latin typeface="+mn-lt"/>
                <a:ea typeface="+mn-ea"/>
                <a:cs typeface="+mn-cs"/>
              </a:rPr>
              <a:t> van </a:t>
            </a:r>
            <a:r>
              <a:rPr lang="nl-NL" sz="1200" kern="1200" dirty="0" err="1">
                <a:solidFill>
                  <a:schemeClr val="tx1"/>
                </a:solidFill>
                <a:effectLst/>
                <a:latin typeface="+mn-lt"/>
                <a:ea typeface="+mn-ea"/>
                <a:cs typeface="+mn-cs"/>
              </a:rPr>
              <a:t>vervoeghen</a:t>
            </a:r>
            <a:r>
              <a:rPr lang="nl-NL" sz="1200" kern="1200" dirty="0">
                <a:solidFill>
                  <a:schemeClr val="tx1"/>
                </a:solidFill>
                <a:effectLst/>
                <a:latin typeface="+mn-lt"/>
                <a:ea typeface="+mn-ea"/>
                <a:cs typeface="+mn-cs"/>
              </a:rPr>
              <a:t> wat meer verandering in te voeren’</a:t>
            </a:r>
          </a:p>
          <a:p>
            <a:r>
              <a:rPr lang="nl-NL" sz="1200" kern="1200" dirty="0">
                <a:solidFill>
                  <a:schemeClr val="tx1"/>
                </a:solidFill>
                <a:effectLst/>
                <a:latin typeface="+mn-lt"/>
                <a:ea typeface="+mn-ea"/>
                <a:cs typeface="+mn-cs"/>
              </a:rPr>
              <a:t> </a:t>
            </a:r>
          </a:p>
          <a:p>
            <a:pPr lvl="1"/>
            <a:r>
              <a:rPr lang="nl-NL" sz="1200" kern="1200" dirty="0">
                <a:solidFill>
                  <a:schemeClr val="tx1"/>
                </a:solidFill>
                <a:effectLst/>
                <a:latin typeface="+mn-lt"/>
                <a:ea typeface="+mn-ea"/>
                <a:cs typeface="+mn-cs"/>
              </a:rPr>
              <a:t>Zie NLG essay Van Strien, p. 212 en verder: in de winter van 1622-23 kwamen Vondel, Hooft </a:t>
            </a:r>
            <a:r>
              <a:rPr lang="nl-NL" sz="1200" kern="1200" dirty="0" err="1">
                <a:solidFill>
                  <a:schemeClr val="tx1"/>
                </a:solidFill>
                <a:effectLst/>
                <a:latin typeface="+mn-lt"/>
                <a:ea typeface="+mn-ea"/>
                <a:cs typeface="+mn-cs"/>
              </a:rPr>
              <a:t>etc</a:t>
            </a:r>
            <a:r>
              <a:rPr lang="nl-NL" sz="1200" kern="1200" dirty="0">
                <a:solidFill>
                  <a:schemeClr val="tx1"/>
                </a:solidFill>
                <a:effectLst/>
                <a:latin typeface="+mn-lt"/>
                <a:ea typeface="+mn-ea"/>
                <a:cs typeface="+mn-cs"/>
              </a:rPr>
              <a:t> regelmatig samengekomen om te praten over bindende afspraken voor Nederlandse taal, en die afspraken brachten ze in de praktijk in hun vertaling van Seneca’s tragedie </a:t>
            </a:r>
            <a:r>
              <a:rPr lang="nl-NL" sz="1200" i="1" kern="1200" dirty="0" err="1">
                <a:solidFill>
                  <a:schemeClr val="tx1"/>
                </a:solidFill>
                <a:effectLst/>
                <a:latin typeface="+mn-lt"/>
                <a:ea typeface="+mn-ea"/>
                <a:cs typeface="+mn-cs"/>
              </a:rPr>
              <a:t>Troades</a:t>
            </a:r>
            <a:r>
              <a:rPr lang="nl-NL" sz="1200" kern="1200" dirty="0">
                <a:solidFill>
                  <a:schemeClr val="tx1"/>
                </a:solidFill>
                <a:effectLst/>
                <a:latin typeface="+mn-lt"/>
                <a:ea typeface="+mn-ea"/>
                <a:cs typeface="+mn-cs"/>
              </a:rPr>
              <a:t>. Eén van de regels was: geen </a:t>
            </a:r>
            <a:r>
              <a:rPr lang="nl-NL" sz="1200" kern="1200" dirty="0" err="1">
                <a:solidFill>
                  <a:schemeClr val="tx1"/>
                </a:solidFill>
                <a:effectLst/>
                <a:latin typeface="+mn-lt"/>
                <a:ea typeface="+mn-ea"/>
                <a:cs typeface="+mn-cs"/>
              </a:rPr>
              <a:t>bn</a:t>
            </a:r>
            <a:r>
              <a:rPr lang="nl-NL" sz="1200" kern="1200" dirty="0">
                <a:solidFill>
                  <a:schemeClr val="tx1"/>
                </a:solidFill>
                <a:effectLst/>
                <a:latin typeface="+mn-lt"/>
                <a:ea typeface="+mn-ea"/>
                <a:cs typeface="+mn-cs"/>
              </a:rPr>
              <a:t> na </a:t>
            </a:r>
            <a:r>
              <a:rPr lang="nl-NL" sz="1200" kern="1200" dirty="0" err="1">
                <a:solidFill>
                  <a:schemeClr val="tx1"/>
                </a:solidFill>
                <a:effectLst/>
                <a:latin typeface="+mn-lt"/>
                <a:ea typeface="+mn-ea"/>
                <a:cs typeface="+mn-cs"/>
              </a:rPr>
              <a:t>zn</a:t>
            </a:r>
            <a:r>
              <a:rPr lang="nl-NL" sz="1200" kern="1200" dirty="0">
                <a:solidFill>
                  <a:schemeClr val="tx1"/>
                </a:solidFill>
                <a:effectLst/>
                <a:latin typeface="+mn-lt"/>
                <a:ea typeface="+mn-ea"/>
                <a:cs typeface="+mn-cs"/>
              </a:rPr>
              <a:t> – dat was ‘</a:t>
            </a:r>
            <a:r>
              <a:rPr lang="nl-NL" sz="1200" kern="1200" dirty="0" err="1">
                <a:solidFill>
                  <a:schemeClr val="tx1"/>
                </a:solidFill>
                <a:effectLst/>
                <a:latin typeface="+mn-lt"/>
                <a:ea typeface="+mn-ea"/>
                <a:cs typeface="+mn-cs"/>
              </a:rPr>
              <a:t>Walsche</a:t>
            </a:r>
            <a:r>
              <a:rPr lang="nl-NL" sz="1200" kern="1200" dirty="0">
                <a:solidFill>
                  <a:schemeClr val="tx1"/>
                </a:solidFill>
                <a:effectLst/>
                <a:latin typeface="+mn-lt"/>
                <a:ea typeface="+mn-ea"/>
                <a:cs typeface="+mn-cs"/>
              </a:rPr>
              <a:t> [Franse] en </a:t>
            </a:r>
            <a:r>
              <a:rPr lang="nl-NL" sz="1200" kern="1200" dirty="0" err="1">
                <a:solidFill>
                  <a:schemeClr val="tx1"/>
                </a:solidFill>
                <a:effectLst/>
                <a:latin typeface="+mn-lt"/>
                <a:ea typeface="+mn-ea"/>
                <a:cs typeface="+mn-cs"/>
              </a:rPr>
              <a:t>valsche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verdraeying</a:t>
            </a:r>
            <a:r>
              <a:rPr lang="nl-NL" sz="1200" kern="1200" dirty="0">
                <a:solidFill>
                  <a:schemeClr val="tx1"/>
                </a:solidFill>
                <a:effectLst/>
                <a:latin typeface="+mn-lt"/>
                <a:ea typeface="+mn-ea"/>
                <a:cs typeface="+mn-cs"/>
              </a:rPr>
              <a:t>’. </a:t>
            </a:r>
          </a:p>
          <a:p>
            <a:pPr lvl="1"/>
            <a:r>
              <a:rPr lang="nl-NL" sz="1200" kern="1200" dirty="0">
                <a:solidFill>
                  <a:schemeClr val="tx1"/>
                </a:solidFill>
                <a:effectLst/>
                <a:latin typeface="+mn-lt"/>
                <a:ea typeface="+mn-ea"/>
                <a:cs typeface="+mn-cs"/>
              </a:rPr>
              <a:t>We weten dat Hooft het eerst best veel gebruikte, maar daarna niet meer (verg PSV p. 209-210).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Dus verschillende regels door/naast elkaar, soms gericht op eenvormigheid, soms juist op diversiteit, vaak allebei vanuit het argument dat de taal er zuiverder door zou worden.</a:t>
            </a:r>
          </a:p>
          <a:p>
            <a:r>
              <a:rPr lang="nl-NL" sz="1200" kern="1200" dirty="0">
                <a:solidFill>
                  <a:schemeClr val="tx1"/>
                </a:solidFill>
                <a:effectLst/>
                <a:latin typeface="+mn-lt"/>
                <a:ea typeface="+mn-ea"/>
                <a:cs typeface="+mn-cs"/>
              </a:rPr>
              <a:t> </a:t>
            </a:r>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5</a:t>
            </a:fld>
            <a:endParaRPr lang="nl-NL"/>
          </a:p>
        </p:txBody>
      </p:sp>
    </p:spTree>
    <p:extLst>
      <p:ext uri="{BB962C8B-B14F-4D97-AF65-F5344CB8AC3E}">
        <p14:creationId xmlns:p14="http://schemas.microsoft.com/office/powerpoint/2010/main" val="182150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l-NL" sz="1200" kern="1200" dirty="0">
                <a:solidFill>
                  <a:schemeClr val="tx1"/>
                </a:solidFill>
                <a:effectLst/>
                <a:latin typeface="+mn-lt"/>
                <a:ea typeface="+mn-ea"/>
                <a:cs typeface="+mn-cs"/>
              </a:rPr>
              <a:t>Maar ook binnen één persoon kan er een verschil bestaan tussen regels en praktijk: Hooft schreef dat hij werkwoordverdubbelingen maar niets vond, maar gebruikte ze wel. </a:t>
            </a:r>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6</a:t>
            </a:fld>
            <a:endParaRPr lang="nl-NL"/>
          </a:p>
        </p:txBody>
      </p:sp>
    </p:spTree>
    <p:extLst>
      <p:ext uri="{BB962C8B-B14F-4D97-AF65-F5344CB8AC3E}">
        <p14:creationId xmlns:p14="http://schemas.microsoft.com/office/powerpoint/2010/main" val="398626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Uit gekaapte brieven-corpus maken we op dat mannen en vrouwen uit lagere klassen ze tot in de 18</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eeuw verschijnselen gebruikten die in hogere kringen allang ouderwets werden bevonden</a:t>
            </a:r>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7</a:t>
            </a:fld>
            <a:endParaRPr lang="nl-NL"/>
          </a:p>
        </p:txBody>
      </p:sp>
    </p:spTree>
    <p:extLst>
      <p:ext uri="{BB962C8B-B14F-4D97-AF65-F5344CB8AC3E}">
        <p14:creationId xmlns:p14="http://schemas.microsoft.com/office/powerpoint/2010/main" val="373156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Auteurs varieerden vaak volop in hun taal – en dat konden zij bijvoorbeeld doen om stilistische rijkheid aan te brengen, inhoudelijke accenten, lezer te sturen </a:t>
            </a:r>
            <a:r>
              <a:rPr lang="nl-NL" sz="1200" kern="1200" dirty="0">
                <a:solidFill>
                  <a:schemeClr val="tx1"/>
                </a:solidFill>
                <a:effectLst/>
                <a:latin typeface="+mn-lt"/>
                <a:ea typeface="+mn-ea"/>
                <a:cs typeface="+mn-cs"/>
                <a:sym typeface="Wingdings"/>
              </a:rPr>
              <a:t></a:t>
            </a:r>
            <a:r>
              <a:rPr lang="nl-NL" sz="1200" kern="1200" dirty="0">
                <a:solidFill>
                  <a:schemeClr val="tx1"/>
                </a:solidFill>
                <a:effectLst/>
                <a:latin typeface="+mn-lt"/>
                <a:ea typeface="+mn-ea"/>
                <a:cs typeface="+mn-cs"/>
              </a:rPr>
              <a:t> voorbeelden genitiefvariatie Coornhert. Denk daarbij ook aan wat Coornhert zelf had geschreven in voorrede </a:t>
            </a:r>
            <a:r>
              <a:rPr lang="nl-NL" sz="1200" kern="1200" dirty="0" err="1">
                <a:solidFill>
                  <a:schemeClr val="tx1"/>
                </a:solidFill>
                <a:effectLst/>
                <a:latin typeface="+mn-lt"/>
                <a:ea typeface="+mn-ea"/>
                <a:cs typeface="+mn-cs"/>
              </a:rPr>
              <a:t>Tweespraeck</a:t>
            </a:r>
            <a:r>
              <a:rPr lang="nl-NL" sz="1200" kern="1200" dirty="0">
                <a:solidFill>
                  <a:schemeClr val="tx1"/>
                </a:solidFill>
                <a:effectLst/>
                <a:latin typeface="+mn-lt"/>
                <a:ea typeface="+mn-ea"/>
                <a:cs typeface="+mn-cs"/>
              </a:rPr>
              <a:t>: rijk is de taal met veel variatie. </a:t>
            </a:r>
          </a:p>
          <a:p>
            <a:endParaRPr lang="nl-NL" dirty="0"/>
          </a:p>
          <a:p>
            <a:r>
              <a:rPr lang="nl-NL" dirty="0"/>
              <a:t>Variatie in taal kan gewoon</a:t>
            </a:r>
            <a:r>
              <a:rPr lang="nl-NL" baseline="0" dirty="0"/>
              <a:t> ‘mooi’ zijn: het is een verwezenlijking van Coornherts programma om de rijkheid van taal te benutten. En onder rijkheid verstaat hij variatiemogelijkheden. </a:t>
            </a:r>
          </a:p>
          <a:p>
            <a:endParaRPr lang="nl-NL" baseline="0" dirty="0"/>
          </a:p>
          <a:p>
            <a:r>
              <a:rPr lang="nl-NL" baseline="0" dirty="0"/>
              <a:t>Uit toneelstuk Rijckeman. </a:t>
            </a:r>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8</a:t>
            </a:fld>
            <a:endParaRPr lang="nl-NL"/>
          </a:p>
        </p:txBody>
      </p:sp>
    </p:spTree>
    <p:extLst>
      <p:ext uri="{BB962C8B-B14F-4D97-AF65-F5344CB8AC3E}">
        <p14:creationId xmlns:p14="http://schemas.microsoft.com/office/powerpoint/2010/main" val="20262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Maar variatie</a:t>
            </a:r>
            <a:r>
              <a:rPr lang="nl-NL" baseline="0" dirty="0"/>
              <a:t> kan ook bijdragen aan ethische programma Coornhert. In navolging van de klassieken paste hij allerlei stilistische trucjes toe om zijn luisteraars te raken en op het juiste pad te brengen/</a:t>
            </a:r>
          </a:p>
          <a:p>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prenominale woordgroep ‘zijn versteende </a:t>
            </a:r>
            <a:r>
              <a:rPr lang="nl-NL" sz="1200" kern="1200" dirty="0" err="1">
                <a:solidFill>
                  <a:schemeClr val="tx1"/>
                </a:solidFill>
                <a:effectLst/>
                <a:latin typeface="+mn-lt"/>
                <a:ea typeface="+mn-ea"/>
                <a:cs typeface="+mn-cs"/>
              </a:rPr>
              <a:t>herts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hardtneckighe</a:t>
            </a:r>
            <a:r>
              <a:rPr lang="nl-NL" sz="1200" kern="1200" dirty="0">
                <a:solidFill>
                  <a:schemeClr val="tx1"/>
                </a:solidFill>
                <a:effectLst/>
                <a:latin typeface="+mn-lt"/>
                <a:ea typeface="+mn-ea"/>
                <a:cs typeface="+mn-cs"/>
              </a:rPr>
              <a:t> daden’ is gemarkeerd: groepen waarin zowel het genitief-NP als het hoofd een adjectief bevat verschijnen doorgaans in postnominale woordvolgorde.</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De prenominale woordvolgorde van deze omvangrijke genitiefgroep creëert een kruisstelling tussen de zelfstandige naamwoorden ‘wil’ en ‘hart’ en de bijvoeglijke naamwoorden ‘hardnekkig’ en ‘versteend’.  Bovendien maakt dit chiasme onderdeel uit van een groter patroon waarin de woorden ‘versteend’ en ‘hardnekkig’ elkaar regelmatig afwisselen. Deze kenmerken zijn essentieel in de context van de geciteerde passage. </a:t>
            </a:r>
            <a:r>
              <a:rPr lang="nl-NL" sz="1200" kern="1200" dirty="0" err="1">
                <a:solidFill>
                  <a:schemeClr val="tx1"/>
                </a:solidFill>
                <a:effectLst/>
                <a:latin typeface="+mn-lt"/>
                <a:ea typeface="+mn-ea"/>
                <a:cs typeface="+mn-cs"/>
              </a:rPr>
              <a:t>Iohanna</a:t>
            </a:r>
            <a:r>
              <a:rPr lang="nl-NL" sz="1200" kern="1200" dirty="0">
                <a:solidFill>
                  <a:schemeClr val="tx1"/>
                </a:solidFill>
                <a:effectLst/>
                <a:latin typeface="+mn-lt"/>
                <a:ea typeface="+mn-ea"/>
                <a:cs typeface="+mn-cs"/>
              </a:rPr>
              <a:t> heeft al eerder opgemerkt dat hart en wil een en dezelfde zijn: ‘</a:t>
            </a:r>
            <a:r>
              <a:rPr lang="nl-NL" sz="1200" kern="1200" dirty="0" err="1">
                <a:solidFill>
                  <a:schemeClr val="tx1"/>
                </a:solidFill>
                <a:effectLst/>
                <a:latin typeface="+mn-lt"/>
                <a:ea typeface="+mn-ea"/>
                <a:cs typeface="+mn-cs"/>
              </a:rPr>
              <a:t>’T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nieu</a:t>
            </a:r>
            <a:r>
              <a:rPr lang="nl-NL" sz="1200" kern="1200" dirty="0">
                <a:solidFill>
                  <a:schemeClr val="tx1"/>
                </a:solidFill>
                <a:effectLst/>
                <a:latin typeface="+mn-lt"/>
                <a:ea typeface="+mn-ea"/>
                <a:cs typeface="+mn-cs"/>
              </a:rPr>
              <a:t> hert is maar een </a:t>
            </a:r>
            <a:r>
              <a:rPr lang="nl-NL" sz="1200" kern="1200" dirty="0" err="1">
                <a:solidFill>
                  <a:schemeClr val="tx1"/>
                </a:solidFill>
                <a:effectLst/>
                <a:latin typeface="+mn-lt"/>
                <a:ea typeface="+mn-ea"/>
                <a:cs typeface="+mn-cs"/>
              </a:rPr>
              <a:t>nieu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ghebooghzame</a:t>
            </a:r>
            <a:r>
              <a:rPr lang="nl-NL" sz="1200" kern="1200" dirty="0">
                <a:solidFill>
                  <a:schemeClr val="tx1"/>
                </a:solidFill>
                <a:effectLst/>
                <a:latin typeface="+mn-lt"/>
                <a:ea typeface="+mn-ea"/>
                <a:cs typeface="+mn-cs"/>
              </a:rPr>
              <a:t> wille’ (2334). In het geciteerde fragment wordt deze gelijkheid door middel van stilistische middelen bekrachtigd. Niet alleen de formuleringen ‘</a:t>
            </a:r>
            <a:r>
              <a:rPr lang="nl-NL" sz="1200" kern="1200" dirty="0" err="1">
                <a:solidFill>
                  <a:schemeClr val="tx1"/>
                </a:solidFill>
                <a:effectLst/>
                <a:latin typeface="+mn-lt"/>
                <a:ea typeface="+mn-ea"/>
                <a:cs typeface="+mn-cs"/>
              </a:rPr>
              <a:t>versteentheyt</a:t>
            </a:r>
            <a:r>
              <a:rPr lang="nl-NL" sz="1200" kern="1200" dirty="0">
                <a:solidFill>
                  <a:schemeClr val="tx1"/>
                </a:solidFill>
                <a:effectLst/>
                <a:latin typeface="+mn-lt"/>
                <a:ea typeface="+mn-ea"/>
                <a:cs typeface="+mn-cs"/>
              </a:rPr>
              <a:t> van zijn wil </a:t>
            </a:r>
            <a:r>
              <a:rPr lang="nl-NL" sz="1200" kern="1200" dirty="0" err="1">
                <a:solidFill>
                  <a:schemeClr val="tx1"/>
                </a:solidFill>
                <a:effectLst/>
                <a:latin typeface="+mn-lt"/>
                <a:ea typeface="+mn-ea"/>
                <a:cs typeface="+mn-cs"/>
              </a:rPr>
              <a:t>hartneckigh</a:t>
            </a:r>
            <a:r>
              <a:rPr lang="nl-NL" sz="1200" kern="1200" dirty="0">
                <a:solidFill>
                  <a:schemeClr val="tx1"/>
                </a:solidFill>
                <a:effectLst/>
                <a:latin typeface="+mn-lt"/>
                <a:ea typeface="+mn-ea"/>
                <a:cs typeface="+mn-cs"/>
              </a:rPr>
              <a:t>’ en ‘versteende </a:t>
            </a:r>
            <a:r>
              <a:rPr lang="nl-NL" sz="1200" kern="1200" dirty="0" err="1">
                <a:solidFill>
                  <a:schemeClr val="tx1"/>
                </a:solidFill>
                <a:effectLst/>
                <a:latin typeface="+mn-lt"/>
                <a:ea typeface="+mn-ea"/>
                <a:cs typeface="+mn-cs"/>
              </a:rPr>
              <a:t>herts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hardneckighe</a:t>
            </a:r>
            <a:r>
              <a:rPr lang="nl-NL" sz="1200" kern="1200" dirty="0">
                <a:solidFill>
                  <a:schemeClr val="tx1"/>
                </a:solidFill>
                <a:effectLst/>
                <a:latin typeface="+mn-lt"/>
                <a:ea typeface="+mn-ea"/>
                <a:cs typeface="+mn-cs"/>
              </a:rPr>
              <a:t> daden’ wijzen het publiek op de versteendheid én hardnekkigheid van zowel wil als hart, maar de gelijkheid wordt bevestigd door de kruisstelling.</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Zonder de prenominale woordvolgorde van de bezitsconstructie was deze kruisstelling niet mogelijk geweest en werd bovendien de systematische afwisseling tussen beide eigenschappen doorbroken. Dit voorbeeld laat zien hoe Coornhert op heel lokaal niveau kon spelen met variatie en woordvolgorde, om daarmee zijn religieuze boodschap niet alleen in woorden maar ook in stijlfiguren te onderstrepen.   </a:t>
            </a:r>
          </a:p>
          <a:p>
            <a:endParaRPr lang="nl-NL" dirty="0"/>
          </a:p>
        </p:txBody>
      </p:sp>
      <p:sp>
        <p:nvSpPr>
          <p:cNvPr id="4" name="Slide Number Placeholder 3"/>
          <p:cNvSpPr>
            <a:spLocks noGrp="1"/>
          </p:cNvSpPr>
          <p:nvPr>
            <p:ph type="sldNum" sz="quarter" idx="10"/>
          </p:nvPr>
        </p:nvSpPr>
        <p:spPr/>
        <p:txBody>
          <a:bodyPr/>
          <a:lstStyle/>
          <a:p>
            <a:fld id="{ABB60AFD-E633-4C8C-BB5B-86FABB855E17}" type="slidenum">
              <a:rPr lang="nl-NL" smtClean="0"/>
              <a:t>9</a:t>
            </a:fld>
            <a:endParaRPr lang="nl-NL"/>
          </a:p>
        </p:txBody>
      </p:sp>
    </p:spTree>
    <p:extLst>
      <p:ext uri="{BB962C8B-B14F-4D97-AF65-F5344CB8AC3E}">
        <p14:creationId xmlns:p14="http://schemas.microsoft.com/office/powerpoint/2010/main" val="147241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x-none"/>
              <a:t>Titelstijl van model bewerken</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Klik om de titelstijl van het model te bewerken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nl-NL"/>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EC6DBEB-C03E-B44E-B754-99D9F090B869}"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3" name="Date Placeholder 2"/>
          <p:cNvSpPr>
            <a:spLocks noGrp="1"/>
          </p:cNvSpPr>
          <p:nvPr>
            <p:ph type="dt" sz="half" idx="10"/>
          </p:nvPr>
        </p:nvSpPr>
        <p:spPr/>
        <p:txBody>
          <a:bodyPr/>
          <a:lstStyle/>
          <a:p>
            <a:fld id="{48892F83-E7E4-D043-A26B-EFE2890E287A}" type="datetimeFigureOut">
              <a:rPr lang="nl-NL" smtClean="0"/>
              <a:pPr/>
              <a:t>26-01-18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92F83-E7E4-D043-A26B-EFE2890E287A}" type="datetimeFigureOut">
              <a:rPr lang="nl-NL" smtClean="0"/>
              <a:pPr/>
              <a:t>26-01-18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x-none"/>
              <a:t>Titelstijl van model bewerken</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x-none"/>
              <a:t>Titelstijl van model bewerken</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afbeeldingen met bijschrif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x-none"/>
              <a:t>Titelstijl van model bewerken</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fbeelding bov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a:t>Titelstijl van model bewerken</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afbeeldingen boven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x-none"/>
              <a:t>Titelstijl van model bewerken</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10"/>
          </p:nvPr>
        </p:nvSpPr>
        <p:spPr/>
        <p:txBody>
          <a:body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3" name="Content Placeholder 2"/>
          <p:cNvSpPr>
            <a:spLocks noGrp="1"/>
          </p:cNvSpPr>
          <p:nvPr>
            <p:ph idx="1"/>
          </p:nvPr>
        </p:nvSpPr>
        <p:spPr/>
        <p:txBody>
          <a:bodyPr/>
          <a:lstStyle>
            <a:lvl5pPr>
              <a:defRPr/>
            </a:lvl5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10"/>
          </p:nvPr>
        </p:nvSpPr>
        <p:spPr/>
        <p:txBody>
          <a:body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x-none"/>
              <a:t>Titelstijl van model bewerken</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10"/>
          </p:nvPr>
        </p:nvSpPr>
        <p:spPr/>
        <p:txBody>
          <a:body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waterme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a:t>Klik om de tekststijl van het model te bewerken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x-none"/>
              <a:t>Titelstijl van model bewerken</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Klik om de titelstijl van het model te bewerken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nl-NL"/>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CEC6DBEB-C03E-B44E-B754-99D9F090B869}"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x-none"/>
              <a:t>Titelstijl van model bewerken</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x-none"/>
              <a:t>Klik om de tekststijl van het model te bewerken</a:t>
            </a:r>
          </a:p>
        </p:txBody>
      </p:sp>
      <p:sp>
        <p:nvSpPr>
          <p:cNvPr id="4" name="Date Placeholder 3"/>
          <p:cNvSpPr>
            <a:spLocks noGrp="1"/>
          </p:cNvSpPr>
          <p:nvPr>
            <p:ph type="dt" sz="half" idx="10"/>
          </p:nvPr>
        </p:nvSpPr>
        <p:spPr/>
        <p:txBody>
          <a:body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C6DBEB-C03E-B44E-B754-99D9F090B869}"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e met waterme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x-none"/>
              <a:t>Klik om de tekststijl van het model te bewerken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x-none"/>
              <a:t>Titelstijl van model bewerken</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Klik om de tekststijl van het model te bewerken</a:t>
            </a:r>
          </a:p>
        </p:txBody>
      </p:sp>
      <p:sp>
        <p:nvSpPr>
          <p:cNvPr id="4" name="Date Placeholder 3"/>
          <p:cNvSpPr>
            <a:spLocks noGrp="1"/>
          </p:cNvSpPr>
          <p:nvPr>
            <p:ph type="dt" sz="half" idx="10"/>
          </p:nvPr>
        </p:nvSpPr>
        <p:spPr/>
        <p:txBody>
          <a:bodyPr/>
          <a:lstStyle/>
          <a:p>
            <a:fld id="{48892F83-E7E4-D043-A26B-EFE2890E287A}" type="datetimeFigureOut">
              <a:rPr lang="nl-NL" smtClean="0"/>
              <a:pPr/>
              <a:t>26-01-18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EC6DBEB-C03E-B44E-B754-99D9F090B869}" type="slidenum">
              <a:rPr lang="nl-NL" smtClean="0"/>
              <a:pPr/>
              <a:t>‹#›</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 met afbeelding">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x-none"/>
              <a:t>Titelstijl van model bewerken</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x-none"/>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Klik om de tekststijl van het model te bewerken</a:t>
            </a:r>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Titelstijl van model bewerken</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Klik om de tekststijl van het model te bewerken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7" name="Date Placeholder 6"/>
          <p:cNvSpPr>
            <a:spLocks noGrp="1"/>
          </p:cNvSpPr>
          <p:nvPr>
            <p:ph type="dt" sz="half" idx="10"/>
          </p:nvPr>
        </p:nvSpPr>
        <p:spPr/>
        <p:txBody>
          <a:bodyPr/>
          <a:lstStyle/>
          <a:p>
            <a:fld id="{48892F83-E7E4-D043-A26B-EFE2890E287A}" type="datetimeFigureOut">
              <a:rPr lang="nl-NL" smtClean="0"/>
              <a:pPr/>
              <a:t>26-01-18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EC6DBEB-C03E-B44E-B754-99D9F090B869}" type="slidenum">
              <a:rPr lang="nl-NL" smtClean="0"/>
              <a:pPr/>
              <a:t>‹#›</a:t>
            </a:fld>
            <a:endParaRPr lang="nl-NL"/>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oudselementen, boven en on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Titelstijl van model bewerken</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5" name="Date Placeholder 4"/>
          <p:cNvSpPr>
            <a:spLocks noGrp="1"/>
          </p:cNvSpPr>
          <p:nvPr>
            <p:ph type="dt" sz="half" idx="10"/>
          </p:nvPr>
        </p:nvSpPr>
        <p:spPr/>
        <p:txBody>
          <a:bodyPr/>
          <a:lstStyle/>
          <a:p>
            <a:fld id="{48892F83-E7E4-D043-A26B-EFE2890E287A}" type="datetimeFigureOut">
              <a:rPr lang="nl-NL" smtClean="0"/>
              <a:pPr/>
              <a:t>26-01-18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C6DBEB-C03E-B44E-B754-99D9F090B869}" type="slidenum">
              <a:rPr lang="nl-NL" smtClean="0"/>
              <a:pPr/>
              <a:t>‹#›</a:t>
            </a:fld>
            <a:endParaRPr lang="nl-NL"/>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x-none"/>
              <a:t>Titelstijl van model bewerken</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x-none"/>
              <a:t>Klik om de tekststijl van het model te bewerken</a:t>
            </a:r>
          </a:p>
          <a:p>
            <a:pPr lvl="1"/>
            <a:r>
              <a:rPr lang="x-none"/>
              <a:t>Tweede niveau</a:t>
            </a:r>
          </a:p>
          <a:p>
            <a:pPr lvl="2"/>
            <a:r>
              <a:rPr lang="x-none"/>
              <a:t>Derde niveau</a:t>
            </a:r>
          </a:p>
          <a:p>
            <a:pPr lvl="3"/>
            <a:r>
              <a:rPr lang="x-none"/>
              <a:t>Vierde niveau</a:t>
            </a:r>
          </a:p>
          <a:p>
            <a:pPr lvl="4"/>
            <a:r>
              <a:rPr lang="x-none"/>
              <a:t>Vijfde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48892F83-E7E4-D043-A26B-EFE2890E287A}" type="datetimeFigureOut">
              <a:rPr lang="nl-NL" smtClean="0"/>
              <a:pPr/>
              <a:t>26-01-18</a:t>
            </a:fld>
            <a:endParaRPr lang="nl-NL"/>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nl-NL"/>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CEC6DBEB-C03E-B44E-B754-99D9F090B869}"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anguagedynamics.wp.hum.uu.nl/" TargetMode="External"/><Relationship Id="rId4"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eertens.knaw.nl/neerlandistie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hyperlink" Target="http://www.dbnl.org/tekst/bred001moor04_01/bred001moor04_01_0026.php#3436" TargetMode="External"/><Relationship Id="rId4" Type="http://schemas.openxmlformats.org/officeDocument/2006/relationships/hyperlink" Target="http://www.dbnl.org/tekst/bred001moor04_01/bred001moor04_01_0026.php#3437" TargetMode="External"/><Relationship Id="rId5" Type="http://schemas.openxmlformats.org/officeDocument/2006/relationships/hyperlink" Target="http://www.dbnl.org/tekst/bred001moor04_01/bred001moor04_01_0026.php#3438" TargetMode="External"/><Relationship Id="rId6" Type="http://schemas.openxmlformats.org/officeDocument/2006/relationships/hyperlink" Target="http://www.dbnl.org/tekst/bred001moor04_01/bred001moor04_01_0026.php#3439" TargetMode="External"/><Relationship Id="rId7" Type="http://schemas.openxmlformats.org/officeDocument/2006/relationships/hyperlink" Target="http://www.dbnl.org/tekst/bred001moor04_01/bred001moor04_01_0026.php#3440" TargetMode="External"/><Relationship Id="rId8" Type="http://schemas.openxmlformats.org/officeDocument/2006/relationships/hyperlink" Target="http://www.dbnl.org/tekst/bred001moor04_01/bred001moor04_01_0026.php#3441" TargetMode="External"/><Relationship Id="rId9" Type="http://schemas.openxmlformats.org/officeDocument/2006/relationships/hyperlink" Target="http://www.dbnl.org/tekst/bred001moor04_01/bred001moor04_01_0026.php#3442" TargetMode="External"/><Relationship Id="rId10" Type="http://schemas.openxmlformats.org/officeDocument/2006/relationships/hyperlink" Target="http://www.dbnl.org/tekst/bred001moor04_01/bred001moor04_01_0026.php#3443"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hyperlink" Target="http://www.dbnl.org/tekst/bred001moor04_01/bred001moor04_01_0026.php#3453" TargetMode="External"/><Relationship Id="rId4" Type="http://schemas.openxmlformats.org/officeDocument/2006/relationships/hyperlink" Target="http://www.dbnl.org/tekst/bred001moor04_01/bred001moor04_01_0026.php#3454" TargetMode="External"/><Relationship Id="rId5" Type="http://schemas.openxmlformats.org/officeDocument/2006/relationships/hyperlink" Target="http://www.dbnl.org/tekst/bred001moor04_01/bred001moor04_01_0026.php#3455" TargetMode="External"/><Relationship Id="rId6" Type="http://schemas.openxmlformats.org/officeDocument/2006/relationships/hyperlink" Target="http://www.dbnl.org/tekst/bred001moor04_01/bred001moor04_01_0026.php#3456" TargetMode="External"/><Relationship Id="rId7" Type="http://schemas.openxmlformats.org/officeDocument/2006/relationships/hyperlink" Target="http://www.dbnl.org/tekst/bred001moor04_01/bred001moor04_01_0026.php#3457" TargetMode="External"/><Relationship Id="rId8" Type="http://schemas.openxmlformats.org/officeDocument/2006/relationships/hyperlink" Target="http://www.dbnl.org/tekst/bred001moor04_01/bred001moor04_01_0026.php#3458" TargetMode="External"/><Relationship Id="rId9" Type="http://schemas.openxmlformats.org/officeDocument/2006/relationships/hyperlink" Target="http://www.dbnl.org/tekst/bred001moor04_01/bred001moor04_01_0026.php#3459" TargetMode="External"/><Relationship Id="rId10" Type="http://schemas.openxmlformats.org/officeDocument/2006/relationships/hyperlink" Target="http://www.dbnl.org/tekst/bred001moor04_01/bred001moor04_01_0026.php#3460"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meertens.knaw.nl/neerlandistie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languagedynamics.wp.hum.uu.nl/" TargetMode="Externa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19311" y="1195754"/>
            <a:ext cx="7624689" cy="2588455"/>
          </a:xfrm>
        </p:spPr>
        <p:txBody>
          <a:bodyPr/>
          <a:lstStyle/>
          <a:p>
            <a:r>
              <a:rPr lang="en-GB" b="1" dirty="0" err="1"/>
              <a:t>Tussen</a:t>
            </a:r>
            <a:r>
              <a:rPr lang="en-GB" b="1" dirty="0"/>
              <a:t> </a:t>
            </a:r>
            <a:r>
              <a:rPr lang="en-GB" b="1" dirty="0" err="1"/>
              <a:t>taaldebat</a:t>
            </a:r>
            <a:r>
              <a:rPr lang="en-GB" b="1" dirty="0"/>
              <a:t> </a:t>
            </a:r>
            <a:r>
              <a:rPr lang="en-GB" b="1" dirty="0" err="1"/>
              <a:t>en</a:t>
            </a:r>
            <a:r>
              <a:rPr lang="en-GB" b="1" dirty="0"/>
              <a:t> </a:t>
            </a:r>
            <a:r>
              <a:rPr lang="en-GB" b="1" dirty="0" err="1"/>
              <a:t>taalkunst</a:t>
            </a:r>
            <a:r>
              <a:rPr lang="en-GB" b="1" dirty="0"/>
              <a:t>: </a:t>
            </a:r>
            <a:r>
              <a:rPr lang="en-GB" sz="3000" b="1" dirty="0" err="1"/>
              <a:t>Variatie</a:t>
            </a:r>
            <a:r>
              <a:rPr lang="en-GB" sz="3000" b="1" dirty="0"/>
              <a:t> in het </a:t>
            </a:r>
            <a:r>
              <a:rPr lang="en-GB" sz="3000" b="1" dirty="0" err="1"/>
              <a:t>zeventiende-eeuws</a:t>
            </a:r>
            <a:r>
              <a:rPr lang="en-GB" sz="3000" b="1" dirty="0"/>
              <a:t> </a:t>
            </a:r>
            <a:r>
              <a:rPr lang="en-GB" sz="3000" b="1" dirty="0" err="1"/>
              <a:t>Nederlands</a:t>
            </a:r>
            <a:endParaRPr lang="nl-NL" sz="3000" dirty="0"/>
          </a:p>
        </p:txBody>
      </p:sp>
      <p:sp>
        <p:nvSpPr>
          <p:cNvPr id="3" name="Subtitel 2"/>
          <p:cNvSpPr>
            <a:spLocks noGrp="1"/>
          </p:cNvSpPr>
          <p:nvPr>
            <p:ph type="subTitle" idx="1"/>
          </p:nvPr>
        </p:nvSpPr>
        <p:spPr>
          <a:xfrm>
            <a:off x="2209800" y="4233100"/>
            <a:ext cx="6477000" cy="2624900"/>
          </a:xfrm>
        </p:spPr>
        <p:txBody>
          <a:bodyPr>
            <a:normAutofit/>
          </a:bodyPr>
          <a:lstStyle/>
          <a:p>
            <a:r>
              <a:rPr lang="nl-NL" sz="2800" b="1" dirty="0" err="1"/>
              <a:t>Feike</a:t>
            </a:r>
            <a:r>
              <a:rPr lang="nl-NL" sz="2800" b="1" dirty="0"/>
              <a:t> Dietz &amp; Marjo van Koppen</a:t>
            </a:r>
          </a:p>
          <a:p>
            <a:r>
              <a:rPr lang="nl-NL" dirty="0"/>
              <a:t>Universiteit Utrecht/ICON &amp; </a:t>
            </a:r>
            <a:r>
              <a:rPr lang="nl-NL" dirty="0" err="1"/>
              <a:t>UiL</a:t>
            </a:r>
            <a:r>
              <a:rPr lang="nl-NL" dirty="0"/>
              <a:t>-OTS</a:t>
            </a:r>
          </a:p>
          <a:p>
            <a:endParaRPr lang="nl-NL" dirty="0"/>
          </a:p>
          <a:p>
            <a:r>
              <a:rPr lang="nl-NL" dirty="0"/>
              <a:t>Met dank aan </a:t>
            </a:r>
            <a:r>
              <a:rPr lang="nl-NL" b="1" dirty="0"/>
              <a:t>Cora van de Poppe</a:t>
            </a:r>
          </a:p>
          <a:p>
            <a:endParaRPr lang="nl-NL" dirty="0"/>
          </a:p>
          <a:p>
            <a:r>
              <a:rPr lang="nl-NL" dirty="0"/>
              <a:t>Language Dynamics in the Dutch Golden Age</a:t>
            </a:r>
          </a:p>
          <a:p>
            <a:r>
              <a:rPr lang="nl-NL" dirty="0">
                <a:hlinkClick r:id="rId3"/>
              </a:rPr>
              <a:t>http://languagedynamics.wp.hum.uu.nl/</a:t>
            </a:r>
            <a:r>
              <a:rPr lang="nl-NL" dirty="0"/>
              <a:t> </a:t>
            </a:r>
          </a:p>
          <a:p>
            <a:endParaRPr lang="nl-NL" dirty="0"/>
          </a:p>
        </p:txBody>
      </p:sp>
      <p:pic>
        <p:nvPicPr>
          <p:cNvPr id="2050" name="Picture 2" descr="C:\Users\Feike\AppData\Local\Microsoft\Windows\Temporary Internet Files\Content.IE5\EF85RJ9G\GW_header_language-dynamics-in-the-golden-age_1368x300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00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68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03238"/>
            <a:ext cx="9144000" cy="868362"/>
          </a:xfrm>
        </p:spPr>
        <p:txBody>
          <a:bodyPr/>
          <a:lstStyle/>
          <a:p>
            <a:r>
              <a:rPr lang="nl-NL" sz="4000" b="1" dirty="0" smtClean="0"/>
              <a:t>Ons project: Taaldynamiek </a:t>
            </a:r>
            <a:r>
              <a:rPr lang="nl-NL" sz="4000" b="1" dirty="0"/>
              <a:t>in de Nederlandse Gouden Eeuw</a:t>
            </a:r>
          </a:p>
        </p:txBody>
      </p:sp>
      <p:sp>
        <p:nvSpPr>
          <p:cNvPr id="3" name="Tijdelijke aanduiding voor inhoud 2"/>
          <p:cNvSpPr>
            <a:spLocks noGrp="1"/>
          </p:cNvSpPr>
          <p:nvPr>
            <p:ph idx="1"/>
          </p:nvPr>
        </p:nvSpPr>
        <p:spPr>
          <a:xfrm>
            <a:off x="728134" y="1490131"/>
            <a:ext cx="7907866" cy="5129232"/>
          </a:xfrm>
        </p:spPr>
        <p:txBody>
          <a:bodyPr>
            <a:normAutofit lnSpcReduction="10000"/>
          </a:bodyPr>
          <a:lstStyle/>
          <a:p>
            <a:pPr marL="0" indent="0">
              <a:buNone/>
            </a:pPr>
            <a:r>
              <a:rPr lang="nl-NL" b="1" dirty="0"/>
              <a:t>Onderzoeksvraag</a:t>
            </a:r>
            <a:r>
              <a:rPr lang="nl-NL" dirty="0"/>
              <a:t>:</a:t>
            </a:r>
          </a:p>
          <a:p>
            <a:pPr marL="0" indent="0">
              <a:buNone/>
            </a:pPr>
            <a:r>
              <a:rPr lang="nl-NL" dirty="0"/>
              <a:t>Wat zijn de patronen van intra-</a:t>
            </a:r>
            <a:r>
              <a:rPr lang="nl-NL" dirty="0" err="1"/>
              <a:t>auteurvariatie</a:t>
            </a:r>
            <a:r>
              <a:rPr lang="nl-NL" dirty="0"/>
              <a:t> in de Nederlandse 17</a:t>
            </a:r>
            <a:r>
              <a:rPr lang="nl-NL" baseline="30000" dirty="0"/>
              <a:t>e</a:t>
            </a:r>
            <a:r>
              <a:rPr lang="nl-NL" dirty="0"/>
              <a:t> eeuw?</a:t>
            </a:r>
          </a:p>
          <a:p>
            <a:pPr marL="0" indent="0">
              <a:buNone/>
            </a:pPr>
            <a:r>
              <a:rPr lang="nl-NL" dirty="0"/>
              <a:t>Hoe kunnen we die patronen verklaren?</a:t>
            </a:r>
          </a:p>
          <a:p>
            <a:pPr marL="0" indent="0">
              <a:buNone/>
            </a:pPr>
            <a:r>
              <a:rPr lang="nl-NL" b="1" dirty="0"/>
              <a:t>Hypothese</a:t>
            </a:r>
            <a:r>
              <a:rPr lang="nl-NL" dirty="0"/>
              <a:t>:</a:t>
            </a:r>
          </a:p>
          <a:p>
            <a:pPr marL="0" indent="0">
              <a:buNone/>
            </a:pPr>
            <a:r>
              <a:rPr lang="en-US" dirty="0"/>
              <a:t>De </a:t>
            </a:r>
            <a:r>
              <a:rPr lang="en-US" dirty="0" err="1"/>
              <a:t>patronen</a:t>
            </a:r>
            <a:r>
              <a:rPr lang="en-US" dirty="0"/>
              <a:t> van </a:t>
            </a:r>
            <a:r>
              <a:rPr lang="en-US" dirty="0" err="1"/>
              <a:t>variatie</a:t>
            </a:r>
            <a:r>
              <a:rPr lang="en-US" dirty="0"/>
              <a:t> </a:t>
            </a:r>
            <a:r>
              <a:rPr lang="en-US" dirty="0" err="1"/>
              <a:t>binnen</a:t>
            </a:r>
            <a:r>
              <a:rPr lang="en-US" dirty="0"/>
              <a:t> auteurs </a:t>
            </a:r>
            <a:r>
              <a:rPr lang="en-US" dirty="0" err="1"/>
              <a:t>zijn</a:t>
            </a:r>
            <a:r>
              <a:rPr lang="en-US" dirty="0"/>
              <a:t> het </a:t>
            </a:r>
            <a:r>
              <a:rPr lang="en-US" dirty="0" err="1"/>
              <a:t>resultaat</a:t>
            </a:r>
            <a:r>
              <a:rPr lang="en-US" dirty="0"/>
              <a:t> van </a:t>
            </a:r>
            <a:r>
              <a:rPr lang="en-US" dirty="0" err="1"/>
              <a:t>een</a:t>
            </a:r>
            <a:r>
              <a:rPr lang="en-US" dirty="0"/>
              <a:t> </a:t>
            </a:r>
            <a:r>
              <a:rPr lang="en-US" dirty="0" err="1"/>
              <a:t>dynamische</a:t>
            </a:r>
            <a:r>
              <a:rPr lang="en-US" dirty="0"/>
              <a:t> </a:t>
            </a:r>
            <a:r>
              <a:rPr lang="en-US" dirty="0" err="1"/>
              <a:t>interactie</a:t>
            </a:r>
            <a:r>
              <a:rPr lang="en-US" dirty="0"/>
              <a:t> </a:t>
            </a:r>
            <a:r>
              <a:rPr lang="en-US" dirty="0" err="1"/>
              <a:t>tussen</a:t>
            </a:r>
            <a:r>
              <a:rPr lang="en-US" dirty="0"/>
              <a:t> </a:t>
            </a:r>
            <a:r>
              <a:rPr lang="en-US" dirty="0" smtClean="0">
                <a:solidFill>
                  <a:srgbClr val="FF0000"/>
                </a:solidFill>
              </a:rPr>
              <a:t>het </a:t>
            </a:r>
            <a:r>
              <a:rPr lang="en-US" dirty="0" err="1" smtClean="0">
                <a:solidFill>
                  <a:srgbClr val="FF0000"/>
                </a:solidFill>
              </a:rPr>
              <a:t>taalsysteem</a:t>
            </a:r>
            <a:r>
              <a:rPr lang="en-US" dirty="0" smtClean="0">
                <a:solidFill>
                  <a:srgbClr val="FF0000"/>
                </a:solidFill>
              </a:rPr>
              <a:t> </a:t>
            </a:r>
            <a:r>
              <a:rPr lang="en-US" dirty="0" err="1" smtClean="0"/>
              <a:t>enerzijds</a:t>
            </a:r>
            <a:r>
              <a:rPr lang="en-US" dirty="0" smtClean="0"/>
              <a:t> </a:t>
            </a:r>
            <a:r>
              <a:rPr lang="en-US" dirty="0" err="1"/>
              <a:t>en</a:t>
            </a:r>
            <a:r>
              <a:rPr lang="en-US" dirty="0"/>
              <a:t> de </a:t>
            </a:r>
            <a:r>
              <a:rPr lang="en-US" dirty="0" err="1">
                <a:solidFill>
                  <a:srgbClr val="FF0000"/>
                </a:solidFill>
              </a:rPr>
              <a:t>sociaal-cuturele</a:t>
            </a:r>
            <a:r>
              <a:rPr lang="en-US" dirty="0">
                <a:solidFill>
                  <a:srgbClr val="FF0000"/>
                </a:solidFill>
              </a:rPr>
              <a:t>/</a:t>
            </a:r>
            <a:r>
              <a:rPr lang="en-US" dirty="0" err="1">
                <a:solidFill>
                  <a:srgbClr val="FF0000"/>
                </a:solidFill>
              </a:rPr>
              <a:t>literaire</a:t>
            </a:r>
            <a:r>
              <a:rPr lang="en-US" dirty="0">
                <a:solidFill>
                  <a:srgbClr val="FF0000"/>
                </a:solidFill>
              </a:rPr>
              <a:t> context </a:t>
            </a:r>
            <a:r>
              <a:rPr lang="en-US" dirty="0" err="1"/>
              <a:t>anderzijds</a:t>
            </a:r>
            <a:r>
              <a:rPr lang="en-US" dirty="0"/>
              <a:t>.</a:t>
            </a:r>
          </a:p>
          <a:p>
            <a:pPr marL="0" indent="0">
              <a:buNone/>
            </a:pPr>
            <a:r>
              <a:rPr lang="en-US" dirty="0"/>
              <a:t>Meer </a:t>
            </a:r>
            <a:r>
              <a:rPr lang="en-US" dirty="0" err="1"/>
              <a:t>precies</a:t>
            </a:r>
            <a:r>
              <a:rPr lang="en-US" dirty="0"/>
              <a:t>, </a:t>
            </a:r>
            <a:r>
              <a:rPr lang="en-US" dirty="0" smtClean="0"/>
              <a:t>het </a:t>
            </a:r>
            <a:r>
              <a:rPr lang="en-US" dirty="0" err="1" smtClean="0"/>
              <a:t>taalsysteem</a:t>
            </a:r>
            <a:r>
              <a:rPr lang="en-US" dirty="0" smtClean="0"/>
              <a:t> </a:t>
            </a:r>
            <a:r>
              <a:rPr lang="en-US" dirty="0" err="1" smtClean="0"/>
              <a:t>definieert</a:t>
            </a:r>
            <a:r>
              <a:rPr lang="en-US" dirty="0" smtClean="0"/>
              <a:t> </a:t>
            </a:r>
            <a:r>
              <a:rPr lang="en-US" dirty="0"/>
              <a:t>de </a:t>
            </a:r>
            <a:r>
              <a:rPr lang="en-US" dirty="0" err="1" smtClean="0"/>
              <a:t>variatiemogelijkheden</a:t>
            </a:r>
            <a:r>
              <a:rPr lang="en-US" dirty="0"/>
              <a:t>, die </a:t>
            </a:r>
            <a:r>
              <a:rPr lang="en-US" dirty="0" err="1"/>
              <a:t>dan</a:t>
            </a:r>
            <a:r>
              <a:rPr lang="en-US" dirty="0"/>
              <a:t> </a:t>
            </a:r>
            <a:r>
              <a:rPr lang="en-US" dirty="0" err="1"/>
              <a:t>systematisch</a:t>
            </a:r>
            <a:r>
              <a:rPr lang="en-US" dirty="0"/>
              <a:t> </a:t>
            </a:r>
            <a:r>
              <a:rPr lang="en-US" dirty="0" err="1"/>
              <a:t>worden</a:t>
            </a:r>
            <a:r>
              <a:rPr lang="en-US" dirty="0"/>
              <a:t> </a:t>
            </a:r>
            <a:r>
              <a:rPr lang="en-US" dirty="0" err="1"/>
              <a:t>ingezet</a:t>
            </a:r>
            <a:r>
              <a:rPr lang="en-US" dirty="0"/>
              <a:t> door de </a:t>
            </a:r>
            <a:r>
              <a:rPr lang="en-US" dirty="0" err="1"/>
              <a:t>taalgebruiker</a:t>
            </a:r>
            <a:r>
              <a:rPr lang="en-US" dirty="0"/>
              <a:t>. </a:t>
            </a:r>
          </a:p>
          <a:p>
            <a:pPr marL="0" indent="0">
              <a:buNone/>
            </a:pPr>
            <a:endParaRPr lang="nl-NL" dirty="0"/>
          </a:p>
        </p:txBody>
      </p:sp>
    </p:spTree>
    <p:extLst>
      <p:ext uri="{BB962C8B-B14F-4D97-AF65-F5344CB8AC3E}">
        <p14:creationId xmlns:p14="http://schemas.microsoft.com/office/powerpoint/2010/main" val="3787981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69863"/>
            <a:ext cx="8952933" cy="868362"/>
          </a:xfrm>
        </p:spPr>
        <p:txBody>
          <a:bodyPr/>
          <a:lstStyle/>
          <a:p>
            <a:r>
              <a:rPr lang="nl-NL" sz="4000" b="1" dirty="0" smtClean="0"/>
              <a:t>Taalvariatie: een </a:t>
            </a:r>
            <a:r>
              <a:rPr lang="nl-NL" sz="4000" b="1" dirty="0"/>
              <a:t>interdisciplinair perspectief</a:t>
            </a:r>
          </a:p>
        </p:txBody>
      </p:sp>
      <p:sp>
        <p:nvSpPr>
          <p:cNvPr id="3" name="Tijdelijke aanduiding voor inhoud 2"/>
          <p:cNvSpPr>
            <a:spLocks noGrp="1"/>
          </p:cNvSpPr>
          <p:nvPr>
            <p:ph idx="1"/>
          </p:nvPr>
        </p:nvSpPr>
        <p:spPr>
          <a:xfrm>
            <a:off x="514350" y="1408253"/>
            <a:ext cx="4794630" cy="5111087"/>
          </a:xfrm>
        </p:spPr>
        <p:txBody>
          <a:bodyPr>
            <a:normAutofit lnSpcReduction="10000"/>
          </a:bodyPr>
          <a:lstStyle/>
          <a:p>
            <a:r>
              <a:rPr lang="nl-NL" dirty="0">
                <a:sym typeface="Wingdings" panose="05000000000000000000" pitchFamily="2" charset="2"/>
              </a:rPr>
              <a:t>Wij betrekken het taal- en letterkundige perspectief op elkaar om Hoofts negatie beter te begrijpen:</a:t>
            </a:r>
          </a:p>
          <a:p>
            <a:pPr lvl="1"/>
            <a:r>
              <a:rPr lang="nl-NL" dirty="0">
                <a:sym typeface="Wingdings" panose="05000000000000000000" pitchFamily="2" charset="2"/>
              </a:rPr>
              <a:t>Taalkundig: </a:t>
            </a:r>
          </a:p>
          <a:p>
            <a:pPr lvl="2"/>
            <a:r>
              <a:rPr lang="nl-NL" dirty="0">
                <a:sym typeface="Wingdings" panose="05000000000000000000" pitchFamily="2" charset="2"/>
              </a:rPr>
              <a:t>Welke (on)mogelijkheden biedt het interne taalsysteem van Hooft om ontkenningen te maken? </a:t>
            </a:r>
          </a:p>
          <a:p>
            <a:pPr lvl="1"/>
            <a:r>
              <a:rPr lang="nl-NL" dirty="0">
                <a:sym typeface="Wingdings" panose="05000000000000000000" pitchFamily="2" charset="2"/>
              </a:rPr>
              <a:t>Letterkundig/cultuurhistorisch:</a:t>
            </a:r>
          </a:p>
          <a:p>
            <a:pPr lvl="2"/>
            <a:r>
              <a:rPr lang="nl-NL" dirty="0">
                <a:sym typeface="Wingdings" panose="05000000000000000000" pitchFamily="2" charset="2"/>
              </a:rPr>
              <a:t>Draagt het negatiegebruik bij aan lezerssturing: fungeert het bijvoorbeeld als stijlfiguur?   </a:t>
            </a:r>
          </a:p>
          <a:p>
            <a:pPr lvl="2"/>
            <a:r>
              <a:rPr lang="nl-NL" dirty="0">
                <a:sym typeface="Wingdings" panose="05000000000000000000" pitchFamily="2" charset="2"/>
              </a:rPr>
              <a:t>Hangt negatievariatie samen met publiek, brieftype, etc.? </a:t>
            </a:r>
          </a:p>
          <a:p>
            <a:endParaRPr lang="nl-NL" b="1" dirty="0"/>
          </a:p>
          <a:p>
            <a:pPr marL="0" indent="0">
              <a:buNone/>
            </a:pPr>
            <a:endParaRPr lang="x-none" dirty="0"/>
          </a:p>
          <a:p>
            <a:endParaRPr lang="x-none" dirty="0"/>
          </a:p>
          <a:p>
            <a:endParaRPr lang="nl-NL" dirty="0"/>
          </a:p>
        </p:txBody>
      </p:sp>
      <p:pic>
        <p:nvPicPr>
          <p:cNvPr id="8" name="Afbeelding 7" descr="PCHooft.gif"/>
          <p:cNvPicPr>
            <a:picLocks noChangeAspect="1"/>
          </p:cNvPicPr>
          <p:nvPr/>
        </p:nvPicPr>
        <p:blipFill rotWithShape="1">
          <a:blip r:embed="rId2">
            <a:extLst>
              <a:ext uri="{28A0092B-C50C-407E-A947-70E740481C1C}">
                <a14:useLocalDpi xmlns:a14="http://schemas.microsoft.com/office/drawing/2010/main" val="0"/>
              </a:ext>
            </a:extLst>
          </a:blip>
          <a:srcRect l="9497" t="6105" r="7464" b="11121"/>
          <a:stretch/>
        </p:blipFill>
        <p:spPr>
          <a:xfrm>
            <a:off x="5308980" y="1378424"/>
            <a:ext cx="3643953" cy="4612944"/>
          </a:xfrm>
          <a:prstGeom prst="rect">
            <a:avLst/>
          </a:prstGeom>
        </p:spPr>
      </p:pic>
    </p:spTree>
    <p:extLst>
      <p:ext uri="{BB962C8B-B14F-4D97-AF65-F5344CB8AC3E}">
        <p14:creationId xmlns:p14="http://schemas.microsoft.com/office/powerpoint/2010/main" val="142827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b="1" dirty="0"/>
              <a:t>NWO Vrije Competitie</a:t>
            </a:r>
            <a:br>
              <a:rPr lang="nl-NL" sz="2800" b="1" dirty="0"/>
            </a:br>
            <a:r>
              <a:rPr lang="nl-NL" sz="2800" b="1" dirty="0"/>
              <a:t>Taaldynamiek in de Nederlandse Gouden Eeuw</a:t>
            </a:r>
          </a:p>
        </p:txBody>
      </p:sp>
      <p:sp>
        <p:nvSpPr>
          <p:cNvPr id="3" name="Tijdelijke aanduiding voor inhoud 2"/>
          <p:cNvSpPr>
            <a:spLocks noGrp="1"/>
          </p:cNvSpPr>
          <p:nvPr>
            <p:ph idx="1"/>
          </p:nvPr>
        </p:nvSpPr>
        <p:spPr>
          <a:xfrm>
            <a:off x="914400" y="1386113"/>
            <a:ext cx="7313613" cy="4777356"/>
          </a:xfrm>
        </p:spPr>
        <p:txBody>
          <a:bodyPr>
            <a:normAutofit/>
          </a:bodyPr>
          <a:lstStyle/>
          <a:p>
            <a:r>
              <a:rPr lang="en-US" b="1" dirty="0" err="1"/>
              <a:t>Centraal</a:t>
            </a:r>
            <a:r>
              <a:rPr lang="en-US" b="1" dirty="0"/>
              <a:t> </a:t>
            </a:r>
            <a:r>
              <a:rPr lang="en-US" b="1" dirty="0" err="1"/>
              <a:t>wetenschappelijk</a:t>
            </a:r>
            <a:r>
              <a:rPr lang="en-US" b="1" dirty="0"/>
              <a:t> </a:t>
            </a:r>
            <a:r>
              <a:rPr lang="en-US" b="1" dirty="0" err="1"/>
              <a:t>doel</a:t>
            </a:r>
            <a:r>
              <a:rPr lang="en-US" b="1" dirty="0"/>
              <a:t>: </a:t>
            </a:r>
            <a:r>
              <a:rPr lang="en-US" dirty="0"/>
              <a:t>het in </a:t>
            </a:r>
            <a:r>
              <a:rPr lang="en-US" dirty="0" err="1"/>
              <a:t>kaart</a:t>
            </a:r>
            <a:r>
              <a:rPr lang="en-US" dirty="0"/>
              <a:t> </a:t>
            </a:r>
            <a:r>
              <a:rPr lang="en-US" dirty="0" err="1"/>
              <a:t>brengen</a:t>
            </a:r>
            <a:r>
              <a:rPr lang="en-US" dirty="0"/>
              <a:t> en </a:t>
            </a:r>
            <a:r>
              <a:rPr lang="en-US" dirty="0" err="1"/>
              <a:t>verklaren</a:t>
            </a:r>
            <a:r>
              <a:rPr lang="en-US" dirty="0"/>
              <a:t> van de </a:t>
            </a:r>
            <a:r>
              <a:rPr lang="en-US" dirty="0" err="1"/>
              <a:t>grammaticale</a:t>
            </a:r>
            <a:r>
              <a:rPr lang="en-US" dirty="0"/>
              <a:t> </a:t>
            </a:r>
            <a:r>
              <a:rPr lang="en-US" dirty="0" err="1"/>
              <a:t>eigenschappen</a:t>
            </a:r>
            <a:r>
              <a:rPr lang="en-US" dirty="0"/>
              <a:t> van intra-author variation in </a:t>
            </a:r>
            <a:r>
              <a:rPr lang="en-US" dirty="0" err="1"/>
              <a:t>combinatie</a:t>
            </a:r>
            <a:r>
              <a:rPr lang="en-US" dirty="0"/>
              <a:t> met de </a:t>
            </a:r>
            <a:r>
              <a:rPr lang="en-US" dirty="0" err="1"/>
              <a:t>sociale</a:t>
            </a:r>
            <a:r>
              <a:rPr lang="en-US" dirty="0"/>
              <a:t> en </a:t>
            </a:r>
            <a:r>
              <a:rPr lang="en-US" dirty="0" err="1"/>
              <a:t>literair-culturele</a:t>
            </a:r>
            <a:r>
              <a:rPr lang="en-US" dirty="0"/>
              <a:t> </a:t>
            </a:r>
            <a:r>
              <a:rPr lang="en-US" dirty="0" err="1"/>
              <a:t>factoren</a:t>
            </a:r>
            <a:r>
              <a:rPr lang="en-US" dirty="0"/>
              <a:t> die het </a:t>
            </a:r>
            <a:r>
              <a:rPr lang="en-US" dirty="0" err="1"/>
              <a:t>gebruik</a:t>
            </a:r>
            <a:r>
              <a:rPr lang="en-US" dirty="0"/>
              <a:t> van die </a:t>
            </a:r>
            <a:r>
              <a:rPr lang="en-US" dirty="0" err="1"/>
              <a:t>variatie</a:t>
            </a:r>
            <a:r>
              <a:rPr lang="en-US" dirty="0"/>
              <a:t> </a:t>
            </a:r>
            <a:r>
              <a:rPr lang="en-US" dirty="0" err="1"/>
              <a:t>beïnvloedden</a:t>
            </a:r>
            <a:r>
              <a:rPr lang="en-US" dirty="0"/>
              <a:t>.</a:t>
            </a:r>
          </a:p>
          <a:p>
            <a:r>
              <a:rPr lang="en-US" b="1" dirty="0" err="1"/>
              <a:t>Methodologisch</a:t>
            </a:r>
            <a:r>
              <a:rPr lang="en-US" b="1" dirty="0"/>
              <a:t> </a:t>
            </a:r>
            <a:r>
              <a:rPr lang="en-US" b="1" dirty="0" err="1"/>
              <a:t>doel</a:t>
            </a:r>
            <a:r>
              <a:rPr lang="en-US" dirty="0"/>
              <a:t>: het </a:t>
            </a:r>
            <a:r>
              <a:rPr lang="en-US" dirty="0" err="1"/>
              <a:t>ontwikkelen</a:t>
            </a:r>
            <a:r>
              <a:rPr lang="en-US" dirty="0"/>
              <a:t> van </a:t>
            </a:r>
            <a:r>
              <a:rPr lang="en-US" dirty="0" err="1"/>
              <a:t>een</a:t>
            </a:r>
            <a:r>
              <a:rPr lang="en-US" dirty="0"/>
              <a:t> </a:t>
            </a:r>
            <a:r>
              <a:rPr lang="en-US" dirty="0" err="1"/>
              <a:t>methodologie</a:t>
            </a:r>
            <a:r>
              <a:rPr lang="en-US" dirty="0"/>
              <a:t> </a:t>
            </a:r>
            <a:r>
              <a:rPr lang="en-US" dirty="0" err="1"/>
              <a:t>voor</a:t>
            </a:r>
            <a:r>
              <a:rPr lang="en-US" dirty="0"/>
              <a:t> </a:t>
            </a:r>
            <a:r>
              <a:rPr lang="en-US" dirty="0" err="1"/>
              <a:t>dit</a:t>
            </a:r>
            <a:r>
              <a:rPr lang="en-US" dirty="0"/>
              <a:t> </a:t>
            </a:r>
            <a:r>
              <a:rPr lang="en-US" dirty="0" err="1"/>
              <a:t>interdisciplinaire</a:t>
            </a:r>
            <a:r>
              <a:rPr lang="en-US" dirty="0"/>
              <a:t> </a:t>
            </a:r>
            <a:r>
              <a:rPr lang="en-US" dirty="0" err="1"/>
              <a:t>onderzoek</a:t>
            </a:r>
            <a:r>
              <a:rPr lang="en-US" dirty="0"/>
              <a:t>: </a:t>
            </a:r>
            <a:r>
              <a:rPr lang="en-US" dirty="0">
                <a:solidFill>
                  <a:srgbClr val="FF0000"/>
                </a:solidFill>
              </a:rPr>
              <a:t>om </a:t>
            </a:r>
            <a:r>
              <a:rPr lang="en-US" dirty="0" err="1">
                <a:solidFill>
                  <a:srgbClr val="FF0000"/>
                </a:solidFill>
              </a:rPr>
              <a:t>taalvariatie</a:t>
            </a:r>
            <a:r>
              <a:rPr lang="en-US" dirty="0">
                <a:solidFill>
                  <a:srgbClr val="FF0000"/>
                </a:solidFill>
              </a:rPr>
              <a:t> </a:t>
            </a:r>
            <a:r>
              <a:rPr lang="en-US" dirty="0" err="1">
                <a:solidFill>
                  <a:srgbClr val="FF0000"/>
                </a:solidFill>
              </a:rPr>
              <a:t>echt</a:t>
            </a:r>
            <a:r>
              <a:rPr lang="en-US" dirty="0">
                <a:solidFill>
                  <a:srgbClr val="FF0000"/>
                </a:solidFill>
              </a:rPr>
              <a:t> </a:t>
            </a:r>
            <a:r>
              <a:rPr lang="en-US" dirty="0" err="1">
                <a:solidFill>
                  <a:srgbClr val="FF0000"/>
                </a:solidFill>
              </a:rPr>
              <a:t>te</a:t>
            </a:r>
            <a:r>
              <a:rPr lang="en-US" dirty="0">
                <a:solidFill>
                  <a:srgbClr val="FF0000"/>
                </a:solidFill>
              </a:rPr>
              <a:t> </a:t>
            </a:r>
            <a:r>
              <a:rPr lang="en-US" dirty="0" err="1">
                <a:solidFill>
                  <a:srgbClr val="FF0000"/>
                </a:solidFill>
              </a:rPr>
              <a:t>begrijpen</a:t>
            </a:r>
            <a:r>
              <a:rPr lang="en-US" dirty="0">
                <a:solidFill>
                  <a:srgbClr val="FF0000"/>
                </a:solidFill>
              </a:rPr>
              <a:t> </a:t>
            </a:r>
            <a:r>
              <a:rPr lang="en-US" dirty="0" err="1">
                <a:solidFill>
                  <a:srgbClr val="FF0000"/>
                </a:solidFill>
              </a:rPr>
              <a:t>moet</a:t>
            </a:r>
            <a:r>
              <a:rPr lang="en-US" dirty="0">
                <a:solidFill>
                  <a:srgbClr val="FF0000"/>
                </a:solidFill>
              </a:rPr>
              <a:t> </a:t>
            </a:r>
            <a:r>
              <a:rPr lang="en-US" dirty="0" err="1">
                <a:solidFill>
                  <a:srgbClr val="FF0000"/>
                </a:solidFill>
              </a:rPr>
              <a:t>taalkundigen</a:t>
            </a:r>
            <a:r>
              <a:rPr lang="en-US" dirty="0">
                <a:solidFill>
                  <a:srgbClr val="FF0000"/>
                </a:solidFill>
              </a:rPr>
              <a:t> </a:t>
            </a:r>
            <a:r>
              <a:rPr lang="en-US" dirty="0" err="1">
                <a:solidFill>
                  <a:srgbClr val="FF0000"/>
                </a:solidFill>
              </a:rPr>
              <a:t>en</a:t>
            </a:r>
            <a:r>
              <a:rPr lang="en-US" dirty="0">
                <a:solidFill>
                  <a:srgbClr val="FF0000"/>
                </a:solidFill>
              </a:rPr>
              <a:t> </a:t>
            </a:r>
            <a:r>
              <a:rPr lang="en-US" dirty="0" err="1">
                <a:solidFill>
                  <a:srgbClr val="FF0000"/>
                </a:solidFill>
              </a:rPr>
              <a:t>letterkundigen</a:t>
            </a:r>
            <a:r>
              <a:rPr lang="en-US" dirty="0">
                <a:solidFill>
                  <a:srgbClr val="FF0000"/>
                </a:solidFill>
              </a:rPr>
              <a:t> </a:t>
            </a:r>
            <a:r>
              <a:rPr lang="en-US" dirty="0" err="1">
                <a:solidFill>
                  <a:srgbClr val="FF0000"/>
                </a:solidFill>
              </a:rPr>
              <a:t>samenwerken</a:t>
            </a:r>
            <a:r>
              <a:rPr lang="en-US" dirty="0"/>
              <a:t>!</a:t>
            </a:r>
            <a:endParaRPr lang="nl-NL"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78" t="26311" r="6161" b="54286"/>
          <a:stretch/>
        </p:blipFill>
        <p:spPr bwMode="auto">
          <a:xfrm>
            <a:off x="819150" y="4990958"/>
            <a:ext cx="7607806"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832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el 1"/>
          <p:cNvSpPr>
            <a:spLocks noGrp="1"/>
          </p:cNvSpPr>
          <p:nvPr>
            <p:ph type="title"/>
          </p:nvPr>
        </p:nvSpPr>
        <p:spPr>
          <a:xfrm>
            <a:off x="0" y="228600"/>
            <a:ext cx="9099711" cy="990600"/>
          </a:xfrm>
        </p:spPr>
        <p:txBody>
          <a:bodyPr/>
          <a:lstStyle/>
          <a:p>
            <a:r>
              <a:rPr lang="en-US" altLang="x-none" sz="4000" b="1" dirty="0" smtClean="0">
                <a:ea typeface="MS PGothic" charset="-128"/>
              </a:rPr>
              <a:t>Jespersen </a:t>
            </a:r>
            <a:r>
              <a:rPr lang="en-US" altLang="x-none" sz="4000" b="1" dirty="0" err="1" smtClean="0">
                <a:ea typeface="MS PGothic" charset="-128"/>
              </a:rPr>
              <a:t>Cyclus</a:t>
            </a:r>
            <a:r>
              <a:rPr lang="en-US" altLang="x-none" sz="4000" b="1" dirty="0" smtClean="0">
                <a:ea typeface="MS PGothic" charset="-128"/>
              </a:rPr>
              <a:t>: </a:t>
            </a:r>
            <a:br>
              <a:rPr lang="en-US" altLang="x-none" sz="4000" b="1" dirty="0" smtClean="0">
                <a:ea typeface="MS PGothic" charset="-128"/>
              </a:rPr>
            </a:br>
            <a:r>
              <a:rPr lang="en-US" altLang="x-none" sz="4000" b="1" dirty="0" err="1" smtClean="0">
                <a:ea typeface="MS PGothic" charset="-128"/>
              </a:rPr>
              <a:t>Diachrone</a:t>
            </a:r>
            <a:r>
              <a:rPr lang="en-US" altLang="x-none" sz="4000" b="1" dirty="0" smtClean="0">
                <a:ea typeface="MS PGothic" charset="-128"/>
              </a:rPr>
              <a:t> </a:t>
            </a:r>
            <a:r>
              <a:rPr lang="en-US" altLang="x-none" sz="4000" b="1" dirty="0" err="1" smtClean="0">
                <a:ea typeface="MS PGothic" charset="-128"/>
              </a:rPr>
              <a:t>ontwikkeling</a:t>
            </a:r>
            <a:r>
              <a:rPr lang="en-US" altLang="x-none" sz="4000" b="1" dirty="0" smtClean="0">
                <a:ea typeface="MS PGothic" charset="-128"/>
              </a:rPr>
              <a:t> van </a:t>
            </a:r>
            <a:r>
              <a:rPr lang="en-US" altLang="x-none" sz="4000" b="1" dirty="0" err="1" smtClean="0">
                <a:ea typeface="MS PGothic" charset="-128"/>
              </a:rPr>
              <a:t>negatie</a:t>
            </a:r>
            <a:endParaRPr lang="nl-NL" altLang="x-none" sz="4000" b="1" dirty="0">
              <a:ea typeface="MS PGothic" charset="-128"/>
            </a:endParaRPr>
          </a:p>
        </p:txBody>
      </p:sp>
      <p:sp>
        <p:nvSpPr>
          <p:cNvPr id="55298" name="Tijdelijke aanduiding voor inhoud 2"/>
          <p:cNvSpPr>
            <a:spLocks noGrp="1"/>
          </p:cNvSpPr>
          <p:nvPr>
            <p:ph sz="quarter" idx="1"/>
          </p:nvPr>
        </p:nvSpPr>
        <p:spPr>
          <a:xfrm>
            <a:off x="279239" y="1325880"/>
            <a:ext cx="8820472" cy="55321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ormAutofit/>
          </a:bodyPr>
          <a:lstStyle/>
          <a:p>
            <a:pPr lvl="1">
              <a:defRPr/>
            </a:pPr>
            <a:r>
              <a:rPr lang="nl-NL" dirty="0" err="1" smtClean="0">
                <a:solidFill>
                  <a:srgbClr val="0070C0"/>
                </a:solidFill>
                <a:ea typeface="MS PGothic" charset="-128"/>
              </a:rPr>
              <a:t>Oud-Nederlands</a:t>
            </a:r>
            <a:r>
              <a:rPr lang="nl-NL" dirty="0" smtClean="0">
                <a:solidFill>
                  <a:srgbClr val="0070C0"/>
                </a:solidFill>
                <a:ea typeface="MS PGothic" charset="-128"/>
              </a:rPr>
              <a:t> </a:t>
            </a:r>
            <a:r>
              <a:rPr lang="nl-NL" dirty="0">
                <a:solidFill>
                  <a:srgbClr val="0070C0"/>
                </a:solidFill>
                <a:ea typeface="MS PGothic" charset="-128"/>
              </a:rPr>
              <a:t>(800-1150)</a:t>
            </a:r>
          </a:p>
          <a:p>
            <a:pPr lvl="2"/>
            <a:r>
              <a:rPr lang="nl-NL" sz="2200" i="1" dirty="0"/>
              <a:t>Inde in wege </a:t>
            </a:r>
            <a:r>
              <a:rPr lang="nl-NL" sz="2200" i="1" dirty="0" err="1"/>
              <a:t>sundigero</a:t>
            </a:r>
            <a:r>
              <a:rPr lang="nl-NL" sz="2200" i="1" dirty="0"/>
              <a:t> </a:t>
            </a:r>
            <a:r>
              <a:rPr lang="nl-NL" sz="2200" i="1" u="sng" dirty="0">
                <a:solidFill>
                  <a:srgbClr val="FF0000"/>
                </a:solidFill>
              </a:rPr>
              <a:t>ne</a:t>
            </a:r>
            <a:r>
              <a:rPr lang="nl-NL" sz="2200" i="1" dirty="0"/>
              <a:t> stunt </a:t>
            </a:r>
          </a:p>
          <a:p>
            <a:pPr lvl="2"/>
            <a:r>
              <a:rPr lang="nl-NL" sz="2200" i="1" dirty="0"/>
              <a:t>‘en stond niet in de weg van de zondaars</a:t>
            </a:r>
            <a:r>
              <a:rPr lang="nl-NL" sz="2200" i="1" dirty="0" smtClean="0"/>
              <a:t>’.</a:t>
            </a:r>
          </a:p>
          <a:p>
            <a:pPr marL="914400" lvl="2" indent="0">
              <a:buNone/>
            </a:pPr>
            <a:endParaRPr lang="nl-NL" sz="2200" i="1" dirty="0">
              <a:ea typeface="MS PGothic" charset="-128"/>
            </a:endParaRPr>
          </a:p>
          <a:p>
            <a:pPr lvl="1">
              <a:defRPr/>
            </a:pPr>
            <a:r>
              <a:rPr lang="nl-NL" dirty="0">
                <a:solidFill>
                  <a:srgbClr val="0070C0"/>
                </a:solidFill>
                <a:ea typeface="MS PGothic" charset="-128"/>
              </a:rPr>
              <a:t>Middelnederlands (1150-1500)</a:t>
            </a:r>
          </a:p>
          <a:p>
            <a:pPr lvl="2">
              <a:defRPr/>
            </a:pPr>
            <a:r>
              <a:rPr lang="nl-NL" sz="2200" i="1" dirty="0"/>
              <a:t>Ik </a:t>
            </a:r>
            <a:r>
              <a:rPr lang="nl-NL" sz="2200" i="1" u="sng" dirty="0">
                <a:solidFill>
                  <a:srgbClr val="FF0000"/>
                </a:solidFill>
              </a:rPr>
              <a:t>en</a:t>
            </a:r>
            <a:r>
              <a:rPr lang="nl-NL" sz="2200" i="1" u="sng" dirty="0"/>
              <a:t> </a:t>
            </a:r>
            <a:r>
              <a:rPr lang="nl-NL" sz="2200" i="1" dirty="0"/>
              <a:t>ben die beste van mijnen </a:t>
            </a:r>
            <a:r>
              <a:rPr lang="nl-NL" sz="2200" i="1" dirty="0" err="1"/>
              <a:t>maghen</a:t>
            </a:r>
            <a:r>
              <a:rPr lang="nl-NL" sz="2200" i="1" dirty="0"/>
              <a:t> </a:t>
            </a:r>
            <a:r>
              <a:rPr lang="nl-NL" sz="2200" i="1" u="sng" dirty="0" smtClean="0">
                <a:solidFill>
                  <a:srgbClr val="FF0000"/>
                </a:solidFill>
              </a:rPr>
              <a:t>niet</a:t>
            </a:r>
          </a:p>
          <a:p>
            <a:pPr marL="914400" lvl="2" indent="0">
              <a:buNone/>
              <a:defRPr/>
            </a:pPr>
            <a:endParaRPr lang="nl-NL" sz="2200" i="1" u="sng" dirty="0">
              <a:solidFill>
                <a:srgbClr val="FF0000"/>
              </a:solidFill>
            </a:endParaRPr>
          </a:p>
          <a:p>
            <a:pPr lvl="1">
              <a:defRPr/>
            </a:pPr>
            <a:r>
              <a:rPr lang="nl-NL" altLang="nl-NL" dirty="0">
                <a:solidFill>
                  <a:srgbClr val="FF0000"/>
                </a:solidFill>
                <a:ea typeface="MS PGothic" charset="-128"/>
              </a:rPr>
              <a:t>Vroegmodern Nederlands (1500-1800)</a:t>
            </a:r>
          </a:p>
          <a:p>
            <a:pPr lvl="2">
              <a:defRPr/>
            </a:pPr>
            <a:r>
              <a:rPr lang="en-US" altLang="nl-NL" sz="2200" i="1" dirty="0">
                <a:ea typeface="MS PGothic" charset="-128"/>
              </a:rPr>
              <a:t>Zoo </a:t>
            </a:r>
            <a:r>
              <a:rPr lang="en-US" altLang="nl-NL" sz="2200" i="1" dirty="0" err="1">
                <a:ea typeface="MS PGothic" charset="-128"/>
              </a:rPr>
              <a:t>veele</a:t>
            </a:r>
            <a:r>
              <a:rPr lang="en-US" altLang="nl-NL" sz="2200" i="1" dirty="0">
                <a:ea typeface="MS PGothic" charset="-128"/>
              </a:rPr>
              <a:t> </a:t>
            </a:r>
            <a:r>
              <a:rPr lang="en-US" altLang="nl-NL" sz="2200" i="1" dirty="0" err="1">
                <a:ea typeface="MS PGothic" charset="-128"/>
              </a:rPr>
              <a:t>moeite</a:t>
            </a:r>
            <a:r>
              <a:rPr lang="en-US" altLang="nl-NL" sz="2200" i="1" dirty="0">
                <a:ea typeface="MS PGothic" charset="-128"/>
              </a:rPr>
              <a:t> </a:t>
            </a:r>
            <a:r>
              <a:rPr lang="en-US" altLang="nl-NL" sz="2200" i="1" dirty="0" err="1">
                <a:solidFill>
                  <a:srgbClr val="FF0000"/>
                </a:solidFill>
                <a:ea typeface="MS PGothic" charset="-128"/>
              </a:rPr>
              <a:t>en</a:t>
            </a:r>
            <a:r>
              <a:rPr lang="en-US" altLang="nl-NL" sz="2200" i="1" dirty="0">
                <a:ea typeface="MS PGothic" charset="-128"/>
              </a:rPr>
              <a:t> is het </a:t>
            </a:r>
            <a:r>
              <a:rPr lang="en-US" altLang="nl-NL" sz="2200" i="1" dirty="0" err="1">
                <a:ea typeface="MS PGothic" charset="-128"/>
              </a:rPr>
              <a:t>leven</a:t>
            </a:r>
            <a:r>
              <a:rPr lang="en-US" altLang="nl-NL" sz="2200" i="1" dirty="0">
                <a:ea typeface="MS PGothic" charset="-128"/>
              </a:rPr>
              <a:t> my </a:t>
            </a:r>
            <a:r>
              <a:rPr lang="en-US" altLang="nl-NL" sz="2200" i="1" dirty="0" err="1">
                <a:solidFill>
                  <a:srgbClr val="FF0000"/>
                </a:solidFill>
                <a:ea typeface="MS PGothic" charset="-128"/>
              </a:rPr>
              <a:t>niet</a:t>
            </a:r>
            <a:r>
              <a:rPr lang="en-US" altLang="nl-NL" sz="2200" i="1" dirty="0">
                <a:ea typeface="MS PGothic" charset="-128"/>
              </a:rPr>
              <a:t> </a:t>
            </a:r>
            <a:r>
              <a:rPr lang="en-US" altLang="nl-NL" sz="2200" i="1" dirty="0" err="1">
                <a:ea typeface="MS PGothic" charset="-128"/>
              </a:rPr>
              <a:t>waerdigh</a:t>
            </a:r>
            <a:endParaRPr lang="en-US" altLang="nl-NL" sz="2200" i="1" dirty="0">
              <a:ea typeface="MS PGothic" charset="-128"/>
            </a:endParaRPr>
          </a:p>
          <a:p>
            <a:pPr lvl="2">
              <a:defRPr/>
            </a:pPr>
            <a:r>
              <a:rPr lang="en-US" altLang="nl-NL" sz="2200" i="1" dirty="0">
                <a:ea typeface="MS PGothic" charset="-128"/>
              </a:rPr>
              <a:t>De </a:t>
            </a:r>
            <a:r>
              <a:rPr lang="en-US" altLang="nl-NL" sz="2200" i="1" dirty="0" err="1">
                <a:ea typeface="MS PGothic" charset="-128"/>
              </a:rPr>
              <a:t>krijgslien</a:t>
            </a:r>
            <a:r>
              <a:rPr lang="en-US" altLang="nl-NL" sz="2200" i="1" dirty="0">
                <a:ea typeface="MS PGothic" charset="-128"/>
              </a:rPr>
              <a:t> </a:t>
            </a:r>
            <a:r>
              <a:rPr lang="en-US" altLang="nl-NL" sz="2200" i="1" dirty="0" err="1">
                <a:ea typeface="MS PGothic" charset="-128"/>
              </a:rPr>
              <a:t>zijn</a:t>
            </a:r>
            <a:r>
              <a:rPr lang="en-US" altLang="nl-NL" sz="2200" i="1" dirty="0">
                <a:ea typeface="MS PGothic" charset="-128"/>
              </a:rPr>
              <a:t> </a:t>
            </a:r>
            <a:r>
              <a:rPr lang="en-US" altLang="nl-NL" sz="2200" i="1" dirty="0" err="1">
                <a:solidFill>
                  <a:srgbClr val="FF0000"/>
                </a:solidFill>
                <a:ea typeface="MS PGothic" charset="-128"/>
              </a:rPr>
              <a:t>niet</a:t>
            </a:r>
            <a:r>
              <a:rPr lang="en-US" altLang="nl-NL" sz="2200" i="1" dirty="0">
                <a:ea typeface="MS PGothic" charset="-128"/>
              </a:rPr>
              <a:t> veer van </a:t>
            </a:r>
            <a:r>
              <a:rPr lang="en-US" altLang="nl-NL" sz="2200" i="1" dirty="0" err="1">
                <a:ea typeface="MS PGothic" charset="-128"/>
              </a:rPr>
              <a:t>deeze</a:t>
            </a:r>
            <a:r>
              <a:rPr lang="en-US" altLang="nl-NL" sz="2200" i="1" dirty="0">
                <a:ea typeface="MS PGothic" charset="-128"/>
              </a:rPr>
              <a:t> </a:t>
            </a:r>
            <a:r>
              <a:rPr lang="en-US" altLang="nl-NL" sz="2200" i="1" dirty="0" err="1">
                <a:ea typeface="MS PGothic" charset="-128"/>
              </a:rPr>
              <a:t>kloosterpoort</a:t>
            </a:r>
            <a:r>
              <a:rPr lang="en-US" altLang="nl-NL" sz="2200" i="1" dirty="0" smtClean="0">
                <a:ea typeface="MS PGothic" charset="-128"/>
              </a:rPr>
              <a:t>.</a:t>
            </a:r>
          </a:p>
          <a:p>
            <a:pPr marL="914400" lvl="2" indent="0">
              <a:buNone/>
              <a:defRPr/>
            </a:pPr>
            <a:endParaRPr lang="nl-NL" sz="2200" i="1" dirty="0">
              <a:ea typeface="MS PGothic" charset="-128"/>
            </a:endParaRPr>
          </a:p>
          <a:p>
            <a:pPr lvl="1">
              <a:defRPr/>
            </a:pPr>
            <a:r>
              <a:rPr lang="nl-NL" dirty="0">
                <a:solidFill>
                  <a:srgbClr val="0070C0"/>
                </a:solidFill>
                <a:ea typeface="MS PGothic" charset="-128"/>
              </a:rPr>
              <a:t>Modern Nederlands (1800-nu)</a:t>
            </a:r>
          </a:p>
          <a:p>
            <a:pPr lvl="2">
              <a:defRPr/>
            </a:pPr>
            <a:r>
              <a:rPr lang="nl-NL" sz="2200" i="1" dirty="0"/>
              <a:t>Ik ben </a:t>
            </a:r>
            <a:r>
              <a:rPr lang="nl-NL" sz="2200" i="1" u="sng" dirty="0">
                <a:solidFill>
                  <a:srgbClr val="FF0000"/>
                </a:solidFill>
              </a:rPr>
              <a:t>niet</a:t>
            </a:r>
            <a:r>
              <a:rPr lang="nl-NL" sz="2200" i="1" dirty="0">
                <a:solidFill>
                  <a:srgbClr val="FF0000"/>
                </a:solidFill>
              </a:rPr>
              <a:t> </a:t>
            </a:r>
            <a:r>
              <a:rPr lang="nl-NL" sz="2200" i="1" dirty="0"/>
              <a:t>de beste van mijn </a:t>
            </a:r>
            <a:r>
              <a:rPr lang="nl-NL" sz="2200" i="1" dirty="0" smtClean="0"/>
              <a:t>familie</a:t>
            </a:r>
            <a:endParaRPr lang="nl-NL" sz="2200" dirty="0">
              <a:ea typeface="MS PGothic" charset="-128"/>
            </a:endParaRPr>
          </a:p>
          <a:p>
            <a:pPr>
              <a:buFont typeface="Courier New" charset="0"/>
              <a:buChar char="o"/>
              <a:defRPr/>
            </a:pPr>
            <a:endParaRPr lang="nl-NL" sz="2200" dirty="0">
              <a:ea typeface="ＭＳ Ｐゴシック" charset="0"/>
              <a:cs typeface="ＭＳ Ｐゴシック" charset="0"/>
            </a:endParaRPr>
          </a:p>
        </p:txBody>
      </p:sp>
    </p:spTree>
    <p:extLst>
      <p:ext uri="{BB962C8B-B14F-4D97-AF65-F5344CB8AC3E}">
        <p14:creationId xmlns:p14="http://schemas.microsoft.com/office/powerpoint/2010/main" val="2047365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el 1"/>
          <p:cNvSpPr>
            <a:spLocks noGrp="1"/>
          </p:cNvSpPr>
          <p:nvPr>
            <p:ph type="title"/>
          </p:nvPr>
        </p:nvSpPr>
        <p:spPr>
          <a:xfrm>
            <a:off x="0" y="228600"/>
            <a:ext cx="9111125" cy="990600"/>
          </a:xfrm>
        </p:spPr>
        <p:txBody>
          <a:bodyPr/>
          <a:lstStyle/>
          <a:p>
            <a:r>
              <a:rPr lang="en-US" altLang="x-none" sz="4000" b="1" dirty="0" err="1" smtClean="0">
                <a:ea typeface="MS PGothic" charset="-128"/>
              </a:rPr>
              <a:t>Taalsysteem</a:t>
            </a:r>
            <a:r>
              <a:rPr lang="en-US" altLang="x-none" sz="4000" b="1" dirty="0" smtClean="0">
                <a:ea typeface="MS PGothic" charset="-128"/>
              </a:rPr>
              <a:t> </a:t>
            </a:r>
            <a:r>
              <a:rPr lang="en-US" altLang="x-none" sz="4000" b="1" dirty="0" err="1" smtClean="0">
                <a:ea typeface="MS PGothic" charset="-128"/>
              </a:rPr>
              <a:t>beperkt</a:t>
            </a:r>
            <a:r>
              <a:rPr lang="en-US" altLang="x-none" sz="4000" b="1" dirty="0" smtClean="0">
                <a:ea typeface="MS PGothic" charset="-128"/>
              </a:rPr>
              <a:t> </a:t>
            </a:r>
            <a:r>
              <a:rPr lang="en-US" altLang="x-none" sz="4000" b="1" dirty="0" err="1" smtClean="0">
                <a:ea typeface="MS PGothic" charset="-128"/>
              </a:rPr>
              <a:t>variatiemogelijkheden</a:t>
            </a:r>
            <a:endParaRPr lang="nl-NL" altLang="x-none" sz="4000" b="1" dirty="0">
              <a:ea typeface="MS PGothic" charset="-128"/>
            </a:endParaRPr>
          </a:p>
        </p:txBody>
      </p:sp>
      <p:sp>
        <p:nvSpPr>
          <p:cNvPr id="55298" name="Tijdelijke aanduiding voor inhoud 2"/>
          <p:cNvSpPr>
            <a:spLocks noGrp="1"/>
          </p:cNvSpPr>
          <p:nvPr>
            <p:ph sz="quarter" idx="1"/>
          </p:nvPr>
        </p:nvSpPr>
        <p:spPr>
          <a:xfrm>
            <a:off x="290653" y="1556792"/>
            <a:ext cx="8820472"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ormAutofit lnSpcReduction="10000"/>
          </a:bodyPr>
          <a:lstStyle/>
          <a:p>
            <a:pPr>
              <a:defRPr/>
            </a:pPr>
            <a:r>
              <a:rPr lang="nl-NL" sz="2800" dirty="0">
                <a:ea typeface="MS PGothic" charset="-128"/>
              </a:rPr>
              <a:t>Iedere taal drukt negatie uit.</a:t>
            </a:r>
          </a:p>
          <a:p>
            <a:pPr>
              <a:defRPr/>
            </a:pPr>
            <a:r>
              <a:rPr lang="nl-NL" sz="2800" dirty="0" smtClean="0">
                <a:ea typeface="MS PGothic" charset="-128"/>
              </a:rPr>
              <a:t>Allerlei logische mogelijkheden: </a:t>
            </a:r>
            <a:r>
              <a:rPr lang="nl-NL" sz="2800" dirty="0">
                <a:ea typeface="MS PGothic" charset="-128"/>
              </a:rPr>
              <a:t>een ontkennende zin heeft het werkwoord vooraan, in een ontkennende zin begint ieder woord met een a, etc.</a:t>
            </a:r>
          </a:p>
          <a:p>
            <a:pPr>
              <a:defRPr/>
            </a:pPr>
            <a:r>
              <a:rPr lang="nl-NL" sz="2800" dirty="0">
                <a:ea typeface="MS PGothic" charset="-128"/>
              </a:rPr>
              <a:t>Maar eigenlijk doen </a:t>
            </a:r>
            <a:r>
              <a:rPr lang="nl-NL" sz="2800" dirty="0" smtClean="0">
                <a:ea typeface="MS PGothic" charset="-128"/>
              </a:rPr>
              <a:t>bijna </a:t>
            </a:r>
            <a:r>
              <a:rPr lang="nl-NL" sz="2800" dirty="0">
                <a:ea typeface="MS PGothic" charset="-128"/>
              </a:rPr>
              <a:t>alle talen het op dezelfde manier: met </a:t>
            </a:r>
            <a:r>
              <a:rPr lang="nl-NL" sz="2600" dirty="0">
                <a:ea typeface="MS PGothic" charset="-128"/>
              </a:rPr>
              <a:t>negatiepartikel(s) zoals niet / ne</a:t>
            </a:r>
            <a:r>
              <a:rPr lang="mr-IN" sz="2600" dirty="0">
                <a:ea typeface="MS PGothic" charset="-128"/>
              </a:rPr>
              <a:t>…</a:t>
            </a:r>
            <a:r>
              <a:rPr lang="nl-NL" sz="2600" dirty="0">
                <a:ea typeface="MS PGothic" charset="-128"/>
              </a:rPr>
              <a:t>pas / </a:t>
            </a:r>
            <a:r>
              <a:rPr lang="nl-NL" sz="2600" dirty="0" err="1">
                <a:ea typeface="MS PGothic" charset="-128"/>
              </a:rPr>
              <a:t>not</a:t>
            </a:r>
            <a:r>
              <a:rPr lang="nl-NL" sz="2600" dirty="0">
                <a:ea typeface="MS PGothic" charset="-128"/>
              </a:rPr>
              <a:t> / nicht / etc.)</a:t>
            </a:r>
          </a:p>
          <a:p>
            <a:pPr>
              <a:defRPr/>
            </a:pPr>
            <a:r>
              <a:rPr lang="nl-NL" sz="2600" dirty="0">
                <a:ea typeface="MS PGothic" charset="-128"/>
              </a:rPr>
              <a:t>Variatie: (i) hoeveel negatiepartikels er in een zin zijn, (ii) hoe die zijn opgebouwd en (iii) waar ze staan.</a:t>
            </a:r>
          </a:p>
          <a:p>
            <a:pPr lvl="1">
              <a:defRPr/>
            </a:pPr>
            <a:endParaRPr lang="nl-NL" sz="2600" dirty="0">
              <a:ea typeface="MS PGothic" charset="-128"/>
            </a:endParaRPr>
          </a:p>
          <a:p>
            <a:pPr lvl="1">
              <a:defRPr/>
            </a:pPr>
            <a:endParaRPr lang="nl-NL" sz="2600" dirty="0">
              <a:ea typeface="MS PGothic" charset="-128"/>
            </a:endParaRPr>
          </a:p>
          <a:p>
            <a:pPr>
              <a:buFont typeface="Courier New" charset="0"/>
              <a:buChar char="o"/>
              <a:defRPr/>
            </a:pPr>
            <a:endParaRPr lang="nl-NL" dirty="0">
              <a:ea typeface="ＭＳ Ｐゴシック" charset="0"/>
              <a:cs typeface="ＭＳ Ｐゴシック" charset="0"/>
            </a:endParaRPr>
          </a:p>
        </p:txBody>
      </p:sp>
    </p:spTree>
    <p:extLst>
      <p:ext uri="{BB962C8B-B14F-4D97-AF65-F5344CB8AC3E}">
        <p14:creationId xmlns:p14="http://schemas.microsoft.com/office/powerpoint/2010/main" val="1897681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nl-NL" dirty="0">
                <a:latin typeface="AngsanaUPC" panose="02020603050405020304" pitchFamily="18" charset="-34"/>
                <a:cs typeface="AngsanaUPC" panose="02020603050405020304" pitchFamily="18" charset="-34"/>
              </a:rPr>
              <a:t>‘</a:t>
            </a:r>
            <a:r>
              <a:rPr lang="nl-NL" b="1" dirty="0">
                <a:cs typeface="AngsanaUPC" panose="02020603050405020304" pitchFamily="18" charset="-34"/>
              </a:rPr>
              <a:t>Regelgeving’ rondom negatie in de jaren 1630</a:t>
            </a:r>
          </a:p>
        </p:txBody>
      </p:sp>
      <p:sp>
        <p:nvSpPr>
          <p:cNvPr id="3" name="Content Placeholder 2"/>
          <p:cNvSpPr>
            <a:spLocks noGrp="1"/>
          </p:cNvSpPr>
          <p:nvPr>
            <p:ph idx="1"/>
          </p:nvPr>
        </p:nvSpPr>
        <p:spPr>
          <a:xfrm>
            <a:off x="467544" y="1340768"/>
            <a:ext cx="8229600" cy="4525963"/>
          </a:xfrm>
        </p:spPr>
        <p:txBody>
          <a:bodyPr>
            <a:normAutofit/>
          </a:bodyPr>
          <a:lstStyle/>
          <a:p>
            <a:pPr marL="0" indent="0" algn="ctr">
              <a:buNone/>
            </a:pPr>
            <a:r>
              <a:rPr lang="nl-NL" sz="3500" dirty="0">
                <a:latin typeface="AngsanaUPC" panose="02020603050405020304" pitchFamily="18" charset="-34"/>
                <a:ea typeface="+mj-ea"/>
                <a:cs typeface="AngsanaUPC" panose="02020603050405020304" pitchFamily="18" charset="-34"/>
              </a:rPr>
              <a:t>‘ik en ga niet’ of ‘ik ga niet’?</a:t>
            </a:r>
          </a:p>
        </p:txBody>
      </p:sp>
      <p:sp>
        <p:nvSpPr>
          <p:cNvPr id="4" name="TextBox 3"/>
          <p:cNvSpPr txBox="1"/>
          <p:nvPr/>
        </p:nvSpPr>
        <p:spPr>
          <a:xfrm>
            <a:off x="539552" y="2420888"/>
            <a:ext cx="3600400" cy="1440000"/>
          </a:xfrm>
          <a:prstGeom prst="rect">
            <a:avLst/>
          </a:prstGeom>
          <a:solidFill>
            <a:srgbClr val="FFC000"/>
          </a:solidFill>
        </p:spPr>
        <p:txBody>
          <a:bodyPr wrap="square" rtlCol="0">
            <a:spAutoFit/>
          </a:bodyPr>
          <a:lstStyle/>
          <a:p>
            <a:r>
              <a:rPr lang="nl-NL" sz="2500" b="1" dirty="0">
                <a:latin typeface="AngsanaUPC" panose="02020603050405020304" pitchFamily="18" charset="-34"/>
                <a:cs typeface="AngsanaUPC" panose="02020603050405020304" pitchFamily="18" charset="-34"/>
              </a:rPr>
              <a:t>Tweeledige negatie </a:t>
            </a:r>
          </a:p>
          <a:p>
            <a:endParaRPr lang="nl-NL" i="1" dirty="0">
              <a:latin typeface="AngsanaUPC" panose="02020603050405020304" pitchFamily="18" charset="-34"/>
              <a:cs typeface="AngsanaUPC" panose="02020603050405020304" pitchFamily="18" charset="-34"/>
            </a:endParaRPr>
          </a:p>
          <a:p>
            <a:r>
              <a:rPr lang="nl-NL" sz="2500" dirty="0">
                <a:latin typeface="AngsanaUPC" panose="02020603050405020304" pitchFamily="18" charset="-34"/>
                <a:cs typeface="AngsanaUPC" panose="02020603050405020304" pitchFamily="18" charset="-34"/>
              </a:rPr>
              <a:t>Statenbijbel 1637</a:t>
            </a:r>
          </a:p>
          <a:p>
            <a:endParaRPr lang="nl-NL" dirty="0"/>
          </a:p>
        </p:txBody>
      </p:sp>
      <p:sp>
        <p:nvSpPr>
          <p:cNvPr id="5" name="TextBox 4"/>
          <p:cNvSpPr txBox="1"/>
          <p:nvPr/>
        </p:nvSpPr>
        <p:spPr>
          <a:xfrm>
            <a:off x="5013014" y="2444968"/>
            <a:ext cx="3600000" cy="1440000"/>
          </a:xfrm>
          <a:prstGeom prst="rect">
            <a:avLst/>
          </a:prstGeom>
          <a:solidFill>
            <a:srgbClr val="FF0000"/>
          </a:solidFill>
        </p:spPr>
        <p:txBody>
          <a:bodyPr wrap="square" rtlCol="0">
            <a:spAutoFit/>
          </a:bodyPr>
          <a:lstStyle/>
          <a:p>
            <a:r>
              <a:rPr lang="nl-NL" sz="2500" b="1" dirty="0" err="1">
                <a:latin typeface="AngsanaUPC" panose="02020603050405020304" pitchFamily="18" charset="-34"/>
                <a:cs typeface="AngsanaUPC" panose="02020603050405020304" pitchFamily="18" charset="-34"/>
              </a:rPr>
              <a:t>Eenledige</a:t>
            </a:r>
            <a:r>
              <a:rPr lang="nl-NL" sz="2500" b="1" dirty="0">
                <a:latin typeface="AngsanaUPC" panose="02020603050405020304" pitchFamily="18" charset="-34"/>
                <a:cs typeface="AngsanaUPC" panose="02020603050405020304" pitchFamily="18" charset="-34"/>
              </a:rPr>
              <a:t> negatie</a:t>
            </a:r>
          </a:p>
          <a:p>
            <a:endParaRPr lang="nl-NL" i="1" dirty="0">
              <a:latin typeface="AngsanaUPC" panose="02020603050405020304" pitchFamily="18" charset="-34"/>
              <a:cs typeface="AngsanaUPC" panose="02020603050405020304" pitchFamily="18" charset="-34"/>
            </a:endParaRPr>
          </a:p>
          <a:p>
            <a:r>
              <a:rPr lang="nl-NL" sz="2500" dirty="0">
                <a:latin typeface="AngsanaUPC" panose="02020603050405020304" pitchFamily="18" charset="-34"/>
                <a:cs typeface="AngsanaUPC" panose="02020603050405020304" pitchFamily="18" charset="-34"/>
              </a:rPr>
              <a:t>Hooft 1638</a:t>
            </a:r>
            <a:endParaRPr lang="nl-NL" sz="2500" dirty="0">
              <a:latin typeface="AngsanaUPC" panose="02020603050405020304" pitchFamily="18" charset="-34"/>
              <a:cs typeface="AngsanaUPC" panose="02020603050405020304" pitchFamily="18" charset="-34"/>
              <a:sym typeface="Wingdings" panose="05000000000000000000" pitchFamily="2" charset="2"/>
            </a:endParaRPr>
          </a:p>
          <a:p>
            <a:endParaRPr lang="nl-NL" dirty="0">
              <a:latin typeface="AngsanaUPC" panose="02020603050405020304" pitchFamily="18" charset="-34"/>
              <a:cs typeface="AngsanaUPC" panose="02020603050405020304" pitchFamily="18" charset="-34"/>
              <a:sym typeface="Wingdings" panose="05000000000000000000" pitchFamily="2" charset="2"/>
            </a:endParaRPr>
          </a:p>
        </p:txBody>
      </p:sp>
      <p:pic>
        <p:nvPicPr>
          <p:cNvPr id="10244" name="Picture 4" descr="Image result for statenbijbel"/>
          <p:cNvPicPr>
            <a:picLocks noChangeAspect="1" noChangeArrowheads="1"/>
          </p:cNvPicPr>
          <p:nvPr/>
        </p:nvPicPr>
        <p:blipFill rotWithShape="1">
          <a:blip r:embed="rId3">
            <a:extLst>
              <a:ext uri="{28A0092B-C50C-407E-A947-70E740481C1C}">
                <a14:useLocalDpi xmlns:a14="http://schemas.microsoft.com/office/drawing/2010/main" val="0"/>
              </a:ext>
            </a:extLst>
          </a:blip>
          <a:srcRect l="53063" t="33042" r="17564" b="26255"/>
          <a:stretch/>
        </p:blipFill>
        <p:spPr bwMode="auto">
          <a:xfrm>
            <a:off x="553986" y="3948394"/>
            <a:ext cx="2957089" cy="2801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Image result for hooft hellemans"/>
          <p:cNvPicPr>
            <a:picLocks noChangeAspect="1" noChangeArrowheads="1"/>
          </p:cNvPicPr>
          <p:nvPr/>
        </p:nvPicPr>
        <p:blipFill rotWithShape="1">
          <a:blip r:embed="rId4">
            <a:extLst>
              <a:ext uri="{28A0092B-C50C-407E-A947-70E740481C1C}">
                <a14:useLocalDpi xmlns:a14="http://schemas.microsoft.com/office/drawing/2010/main" val="0"/>
              </a:ext>
            </a:extLst>
          </a:blip>
          <a:srcRect l="3776" r="2831" b="50000"/>
          <a:stretch/>
        </p:blipFill>
        <p:spPr bwMode="auto">
          <a:xfrm>
            <a:off x="3059832" y="4094646"/>
            <a:ext cx="5953708" cy="17106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138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latin typeface="AngsanaUPC" panose="02020603050405020304" pitchFamily="18" charset="-34"/>
                <a:cs typeface="AngsanaUPC" panose="02020603050405020304" pitchFamily="18" charset="-34"/>
              </a:rPr>
              <a:t>Informele taalregulering in Hoofts kringen</a:t>
            </a:r>
          </a:p>
        </p:txBody>
      </p:sp>
      <p:sp>
        <p:nvSpPr>
          <p:cNvPr id="3" name="Content Placeholder 2"/>
          <p:cNvSpPr>
            <a:spLocks noGrp="1"/>
          </p:cNvSpPr>
          <p:nvPr>
            <p:ph idx="1"/>
          </p:nvPr>
        </p:nvSpPr>
        <p:spPr/>
        <p:txBody>
          <a:bodyPr/>
          <a:lstStyle/>
          <a:p>
            <a:endParaRPr lang="nl-NL"/>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234" t="18323" r="4632" b="4802"/>
          <a:stretch/>
        </p:blipFill>
        <p:spPr bwMode="auto">
          <a:xfrm>
            <a:off x="467544" y="1484784"/>
            <a:ext cx="8292165"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699792" y="3087190"/>
            <a:ext cx="1080120" cy="50405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16143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9037320" cy="868362"/>
          </a:xfrm>
        </p:spPr>
        <p:txBody>
          <a:bodyPr>
            <a:noAutofit/>
          </a:bodyPr>
          <a:lstStyle/>
          <a:p>
            <a:r>
              <a:rPr lang="nl-NL" sz="4000" b="1" dirty="0">
                <a:cs typeface="AngsanaUPC" panose="02020603050405020304" pitchFamily="18" charset="-34"/>
              </a:rPr>
              <a:t>Gevolg: Hooft stopt met </a:t>
            </a:r>
            <a:r>
              <a:rPr lang="nl-NL" sz="4000" b="1" dirty="0" smtClean="0">
                <a:cs typeface="AngsanaUPC" panose="02020603050405020304" pitchFamily="18" charset="-34"/>
              </a:rPr>
              <a:t>tweeledige </a:t>
            </a:r>
            <a:r>
              <a:rPr lang="nl-NL" sz="4000" b="1" dirty="0">
                <a:cs typeface="AngsanaUPC" panose="02020603050405020304" pitchFamily="18" charset="-34"/>
              </a:rPr>
              <a:t>negatie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435757"/>
              </p:ext>
            </p:extLst>
          </p:nvPr>
        </p:nvGraphicFramePr>
        <p:xfrm>
          <a:off x="485389" y="1371600"/>
          <a:ext cx="8066541" cy="3398617"/>
        </p:xfrm>
        <a:graphic>
          <a:graphicData uri="http://schemas.openxmlformats.org/drawingml/2006/table">
            <a:tbl>
              <a:tblPr firstRow="1" firstCol="1" bandRow="1">
                <a:tableStyleId>{5C22544A-7EE6-4342-B048-85BDC9FD1C3A}</a:tableStyleId>
              </a:tblPr>
              <a:tblGrid>
                <a:gridCol w="2688554">
                  <a:extLst>
                    <a:ext uri="{9D8B030D-6E8A-4147-A177-3AD203B41FA5}">
                      <a16:colId xmlns="" xmlns:a16="http://schemas.microsoft.com/office/drawing/2014/main" val="20000"/>
                    </a:ext>
                  </a:extLst>
                </a:gridCol>
                <a:gridCol w="2688554">
                  <a:extLst>
                    <a:ext uri="{9D8B030D-6E8A-4147-A177-3AD203B41FA5}">
                      <a16:colId xmlns="" xmlns:a16="http://schemas.microsoft.com/office/drawing/2014/main" val="20001"/>
                    </a:ext>
                  </a:extLst>
                </a:gridCol>
                <a:gridCol w="2689433">
                  <a:extLst>
                    <a:ext uri="{9D8B030D-6E8A-4147-A177-3AD203B41FA5}">
                      <a16:colId xmlns="" xmlns:a16="http://schemas.microsoft.com/office/drawing/2014/main" val="20002"/>
                    </a:ext>
                  </a:extLst>
                </a:gridCol>
              </a:tblGrid>
              <a:tr h="860462">
                <a:tc>
                  <a:txBody>
                    <a:bodyPr/>
                    <a:lstStyle/>
                    <a:p>
                      <a:pPr>
                        <a:lnSpc>
                          <a:spcPct val="115000"/>
                        </a:lnSpc>
                        <a:spcAft>
                          <a:spcPts val="0"/>
                        </a:spcAft>
                      </a:pPr>
                      <a:r>
                        <a:rPr lang="nl-NL" sz="2400" dirty="0">
                          <a:effectLst/>
                          <a:latin typeface="+mn-lt"/>
                          <a:cs typeface="AngsanaUPC" panose="02020603050405020304" pitchFamily="18" charset="-34"/>
                        </a:rPr>
                        <a:t>Tekst</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Jaar </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Enkele ontkenning in </a:t>
                      </a:r>
                      <a:r>
                        <a:rPr lang="nl-NL" sz="2400" dirty="0" smtClean="0">
                          <a:effectLst/>
                          <a:latin typeface="+mn-lt"/>
                          <a:cs typeface="AngsanaUPC" panose="02020603050405020304" pitchFamily="18" charset="-34"/>
                        </a:rPr>
                        <a:t>% </a:t>
                      </a:r>
                      <a:r>
                        <a:rPr lang="nl-NL" sz="2400" dirty="0">
                          <a:effectLst/>
                          <a:latin typeface="+mn-lt"/>
                          <a:cs typeface="AngsanaUPC" panose="02020603050405020304" pitchFamily="18" charset="-34"/>
                        </a:rPr>
                        <a:t>van de gevallen</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0"/>
                  </a:ext>
                </a:extLst>
              </a:tr>
              <a:tr h="374017">
                <a:tc>
                  <a:txBody>
                    <a:bodyPr/>
                    <a:lstStyle/>
                    <a:p>
                      <a:pPr>
                        <a:lnSpc>
                          <a:spcPct val="115000"/>
                        </a:lnSpc>
                        <a:spcAft>
                          <a:spcPts val="0"/>
                        </a:spcAft>
                      </a:pPr>
                      <a:r>
                        <a:rPr lang="nl-NL" sz="2400">
                          <a:effectLst/>
                          <a:latin typeface="+mn-lt"/>
                          <a:cs typeface="AngsanaUPC" panose="02020603050405020304" pitchFamily="18" charset="-34"/>
                        </a:rPr>
                        <a:t>Henric de Gróte </a:t>
                      </a:r>
                      <a:endParaRPr lang="nl-NL" sz="240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1626</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73</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1"/>
                  </a:ext>
                </a:extLst>
              </a:tr>
              <a:tr h="439099">
                <a:tc>
                  <a:txBody>
                    <a:bodyPr/>
                    <a:lstStyle/>
                    <a:p>
                      <a:pPr>
                        <a:lnSpc>
                          <a:spcPct val="115000"/>
                        </a:lnSpc>
                        <a:spcAft>
                          <a:spcPts val="0"/>
                        </a:spcAft>
                      </a:pPr>
                      <a:r>
                        <a:rPr lang="nl-NL" sz="2400" dirty="0">
                          <a:effectLst/>
                          <a:latin typeface="+mn-lt"/>
                          <a:cs typeface="AngsanaUPC" panose="02020603050405020304" pitchFamily="18" charset="-34"/>
                        </a:rPr>
                        <a:t>Tacitus (manuscript)</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1636</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96</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2"/>
                  </a:ext>
                </a:extLst>
              </a:tr>
              <a:tr h="374017">
                <a:tc>
                  <a:txBody>
                    <a:bodyPr/>
                    <a:lstStyle/>
                    <a:p>
                      <a:pPr>
                        <a:lnSpc>
                          <a:spcPct val="115000"/>
                        </a:lnSpc>
                        <a:spcAft>
                          <a:spcPts val="0"/>
                        </a:spcAft>
                      </a:pPr>
                      <a:r>
                        <a:rPr lang="nl-NL" sz="2400">
                          <a:effectLst/>
                          <a:latin typeface="+mn-lt"/>
                          <a:cs typeface="AngsanaUPC" panose="02020603050405020304" pitchFamily="18" charset="-34"/>
                        </a:rPr>
                        <a:t>Rampsaligheden</a:t>
                      </a:r>
                      <a:endParaRPr lang="nl-NL" sz="240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1636</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98</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3"/>
                  </a:ext>
                </a:extLst>
              </a:tr>
              <a:tr h="374017">
                <a:tc>
                  <a:txBody>
                    <a:bodyPr/>
                    <a:lstStyle/>
                    <a:p>
                      <a:pPr>
                        <a:lnSpc>
                          <a:spcPct val="115000"/>
                        </a:lnSpc>
                        <a:spcAft>
                          <a:spcPts val="0"/>
                        </a:spcAft>
                      </a:pPr>
                      <a:r>
                        <a:rPr lang="nl-NL" sz="2400">
                          <a:effectLst/>
                          <a:latin typeface="+mn-lt"/>
                          <a:cs typeface="AngsanaUPC" panose="02020603050405020304" pitchFamily="18" charset="-34"/>
                        </a:rPr>
                        <a:t>Brieven </a:t>
                      </a:r>
                      <a:endParaRPr lang="nl-NL" sz="240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tot 19 april 1638</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64</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4"/>
                  </a:ext>
                </a:extLst>
              </a:tr>
              <a:tr h="450088">
                <a:tc>
                  <a:txBody>
                    <a:bodyPr/>
                    <a:lstStyle/>
                    <a:p>
                      <a:pPr>
                        <a:lnSpc>
                          <a:spcPct val="115000"/>
                        </a:lnSpc>
                        <a:spcAft>
                          <a:spcPts val="0"/>
                        </a:spcAft>
                      </a:pPr>
                      <a:r>
                        <a:rPr lang="nl-NL" sz="2400">
                          <a:effectLst/>
                          <a:latin typeface="+mn-lt"/>
                          <a:cs typeface="AngsanaUPC" panose="02020603050405020304" pitchFamily="18" charset="-34"/>
                        </a:rPr>
                        <a:t>Brieven</a:t>
                      </a:r>
                      <a:endParaRPr lang="nl-NL" sz="240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vanaf 19 april 1638</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100</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5"/>
                  </a:ext>
                </a:extLst>
              </a:tr>
              <a:tr h="472440">
                <a:tc>
                  <a:txBody>
                    <a:bodyPr/>
                    <a:lstStyle/>
                    <a:p>
                      <a:pPr>
                        <a:lnSpc>
                          <a:spcPct val="115000"/>
                        </a:lnSpc>
                        <a:spcAft>
                          <a:spcPts val="0"/>
                        </a:spcAft>
                      </a:pPr>
                      <a:r>
                        <a:rPr lang="nl-NL" sz="2400" dirty="0" err="1" smtClean="0">
                          <a:effectLst/>
                          <a:latin typeface="+mn-lt"/>
                          <a:cs typeface="AngsanaUPC" panose="02020603050405020304" pitchFamily="18" charset="-34"/>
                        </a:rPr>
                        <a:t>Historien</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1642</a:t>
                      </a:r>
                      <a:endParaRPr lang="nl-NL" sz="2400" dirty="0">
                        <a:effectLst/>
                        <a:latin typeface="+mn-lt"/>
                        <a:ea typeface="Times New Roman"/>
                        <a:cs typeface="AngsanaUPC" panose="02020603050405020304" pitchFamily="18" charset="-34"/>
                      </a:endParaRPr>
                    </a:p>
                  </a:txBody>
                  <a:tcPr marL="68580" marR="68580" marT="0" marB="0"/>
                </a:tc>
                <a:tc>
                  <a:txBody>
                    <a:bodyPr/>
                    <a:lstStyle/>
                    <a:p>
                      <a:pPr>
                        <a:lnSpc>
                          <a:spcPct val="115000"/>
                        </a:lnSpc>
                        <a:spcAft>
                          <a:spcPts val="0"/>
                        </a:spcAft>
                      </a:pPr>
                      <a:r>
                        <a:rPr lang="nl-NL" sz="2400" dirty="0">
                          <a:effectLst/>
                          <a:latin typeface="+mn-lt"/>
                          <a:cs typeface="AngsanaUPC" panose="02020603050405020304" pitchFamily="18" charset="-34"/>
                        </a:rPr>
                        <a:t>100</a:t>
                      </a:r>
                      <a:endParaRPr lang="nl-NL" sz="2400" dirty="0">
                        <a:effectLst/>
                        <a:latin typeface="+mn-lt"/>
                        <a:ea typeface="Times New Roman"/>
                        <a:cs typeface="AngsanaUPC" panose="02020603050405020304" pitchFamily="18" charset="-34"/>
                      </a:endParaRPr>
                    </a:p>
                  </a:txBody>
                  <a:tcPr marL="68580" marR="68580" marT="0" marB="0"/>
                </a:tc>
                <a:extLst>
                  <a:ext uri="{0D108BD9-81ED-4DB2-BD59-A6C34878D82A}">
                    <a16:rowId xmlns="" xmlns:a16="http://schemas.microsoft.com/office/drawing/2014/main" val="10006"/>
                  </a:ext>
                </a:extLst>
              </a:tr>
            </a:tbl>
          </a:graphicData>
        </a:graphic>
      </p:graphicFrame>
      <p:sp>
        <p:nvSpPr>
          <p:cNvPr id="5" name="Rectangle 1"/>
          <p:cNvSpPr>
            <a:spLocks noChangeArrowheads="1"/>
          </p:cNvSpPr>
          <p:nvPr/>
        </p:nvSpPr>
        <p:spPr bwMode="auto">
          <a:xfrm>
            <a:off x="1662113" y="2995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nl-NL" altLang="nl-NL"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658298" y="4805671"/>
            <a:ext cx="8208912" cy="1631216"/>
          </a:xfrm>
          <a:prstGeom prst="rect">
            <a:avLst/>
          </a:prstGeom>
        </p:spPr>
        <p:txBody>
          <a:bodyPr wrap="square">
            <a:spAutoFit/>
          </a:bodyPr>
          <a:lstStyle/>
          <a:p>
            <a:r>
              <a:rPr lang="nl-NL" sz="2400" dirty="0">
                <a:cs typeface="AngsanaUPC" panose="02020603050405020304" pitchFamily="18" charset="-34"/>
              </a:rPr>
              <a:t>Onderzoeksresultaten afkomstig uit: </a:t>
            </a:r>
            <a:r>
              <a:rPr lang="nl-NL" sz="2400" dirty="0" err="1">
                <a:cs typeface="AngsanaUPC" panose="02020603050405020304" pitchFamily="18" charset="-34"/>
              </a:rPr>
              <a:t>Paardekooper</a:t>
            </a:r>
            <a:r>
              <a:rPr lang="nl-NL" sz="2400" dirty="0">
                <a:cs typeface="AngsanaUPC" panose="02020603050405020304" pitchFamily="18" charset="-34"/>
              </a:rPr>
              <a:t>, Piet, ‘Bloei en ondergang van onbeperkt ne/en, vooral dat bij niet-woorden’. In: </a:t>
            </a:r>
            <a:r>
              <a:rPr lang="nl-NL" sz="2400" i="1" dirty="0">
                <a:cs typeface="AngsanaUPC" panose="02020603050405020304" pitchFamily="18" charset="-34"/>
              </a:rPr>
              <a:t>Neerlandistiek.nl</a:t>
            </a:r>
            <a:r>
              <a:rPr lang="nl-NL" sz="2400" dirty="0">
                <a:cs typeface="AngsanaUPC" panose="02020603050405020304" pitchFamily="18" charset="-34"/>
              </a:rPr>
              <a:t> (2006). Digitaal raadpleegbaar: </a:t>
            </a:r>
            <a:r>
              <a:rPr lang="nl-NL" sz="2400" u="sng" dirty="0">
                <a:cs typeface="AngsanaUPC" panose="02020603050405020304" pitchFamily="18" charset="-34"/>
                <a:hlinkClick r:id="rId2"/>
              </a:rPr>
              <a:t>http://www.meertens.knaw.nl/neerlandistiek/</a:t>
            </a:r>
            <a:r>
              <a:rPr lang="nl-NL" sz="2400" dirty="0">
                <a:cs typeface="AngsanaUPC" panose="02020603050405020304" pitchFamily="18" charset="-34"/>
              </a:rPr>
              <a:t>.</a:t>
            </a:r>
          </a:p>
        </p:txBody>
      </p:sp>
    </p:spTree>
    <p:extLst>
      <p:ext uri="{BB962C8B-B14F-4D97-AF65-F5344CB8AC3E}">
        <p14:creationId xmlns:p14="http://schemas.microsoft.com/office/powerpoint/2010/main" val="298751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69863"/>
            <a:ext cx="7313613" cy="868362"/>
          </a:xfrm>
        </p:spPr>
        <p:txBody>
          <a:bodyPr/>
          <a:lstStyle/>
          <a:p>
            <a:r>
              <a:rPr lang="nl-NL" sz="4000" b="1" dirty="0"/>
              <a:t>Variatie in negatie</a:t>
            </a:r>
          </a:p>
        </p:txBody>
      </p:sp>
      <p:sp>
        <p:nvSpPr>
          <p:cNvPr id="3" name="Tijdelijke aanduiding voor inhoud 2"/>
          <p:cNvSpPr>
            <a:spLocks noGrp="1"/>
          </p:cNvSpPr>
          <p:nvPr>
            <p:ph idx="1"/>
          </p:nvPr>
        </p:nvSpPr>
        <p:spPr>
          <a:xfrm>
            <a:off x="514350" y="1408253"/>
            <a:ext cx="4794630" cy="5111087"/>
          </a:xfrm>
        </p:spPr>
        <p:txBody>
          <a:bodyPr>
            <a:normAutofit/>
          </a:bodyPr>
          <a:lstStyle/>
          <a:p>
            <a:r>
              <a:rPr lang="nl-NL" dirty="0"/>
              <a:t>In de periode tot 1638 gebruikte Hooft zowel </a:t>
            </a:r>
            <a:r>
              <a:rPr lang="nl-NL" dirty="0" err="1"/>
              <a:t>eenledige</a:t>
            </a:r>
            <a:r>
              <a:rPr lang="nl-NL" dirty="0"/>
              <a:t> als tweeledige negatie?</a:t>
            </a:r>
          </a:p>
          <a:p>
            <a:r>
              <a:rPr lang="nl-NL" dirty="0">
                <a:sym typeface="Wingdings" panose="05000000000000000000" pitchFamily="2" charset="2"/>
              </a:rPr>
              <a:t>Was dat zomaar willekeur</a:t>
            </a:r>
            <a:r>
              <a:rPr lang="nl-NL" dirty="0" smtClean="0">
                <a:sym typeface="Wingdings" panose="05000000000000000000" pitchFamily="2" charset="2"/>
              </a:rPr>
              <a:t>?</a:t>
            </a:r>
          </a:p>
          <a:p>
            <a:endParaRPr lang="nl-NL" b="1" dirty="0"/>
          </a:p>
          <a:p>
            <a:pPr marL="0" indent="0">
              <a:buNone/>
            </a:pPr>
            <a:endParaRPr lang="x-none" dirty="0"/>
          </a:p>
          <a:p>
            <a:endParaRPr lang="x-none" dirty="0"/>
          </a:p>
          <a:p>
            <a:endParaRPr lang="nl-NL" dirty="0"/>
          </a:p>
        </p:txBody>
      </p:sp>
      <p:pic>
        <p:nvPicPr>
          <p:cNvPr id="8" name="Afbeelding 7" descr="PCHooft.gif"/>
          <p:cNvPicPr>
            <a:picLocks noChangeAspect="1"/>
          </p:cNvPicPr>
          <p:nvPr/>
        </p:nvPicPr>
        <p:blipFill rotWithShape="1">
          <a:blip r:embed="rId2">
            <a:extLst>
              <a:ext uri="{28A0092B-C50C-407E-A947-70E740481C1C}">
                <a14:useLocalDpi xmlns:a14="http://schemas.microsoft.com/office/drawing/2010/main" val="0"/>
              </a:ext>
            </a:extLst>
          </a:blip>
          <a:srcRect l="9497" t="6105" r="7464" b="11121"/>
          <a:stretch/>
        </p:blipFill>
        <p:spPr>
          <a:xfrm>
            <a:off x="5308980" y="1378424"/>
            <a:ext cx="3643953" cy="4612944"/>
          </a:xfrm>
          <a:prstGeom prst="rect">
            <a:avLst/>
          </a:prstGeom>
        </p:spPr>
      </p:pic>
      <p:pic>
        <p:nvPicPr>
          <p:cNvPr id="5" name="Picture 2" descr="Image result for hooft hellemans">
            <a:extLst>
              <a:ext uri="{FF2B5EF4-FFF2-40B4-BE49-F238E27FC236}">
                <a16:creationId xmlns="" xmlns:a16="http://schemas.microsoft.com/office/drawing/2014/main" id="{8A0D84D7-2BCE-462B-9082-20223A4F6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76" r="2831" b="50000"/>
          <a:stretch/>
        </p:blipFill>
        <p:spPr bwMode="auto">
          <a:xfrm>
            <a:off x="708517" y="4808723"/>
            <a:ext cx="5953708" cy="17106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92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503238"/>
            <a:ext cx="8549640" cy="868362"/>
          </a:xfrm>
        </p:spPr>
        <p:txBody>
          <a:bodyPr/>
          <a:lstStyle/>
          <a:p>
            <a:r>
              <a:rPr lang="en-US" b="1" dirty="0" err="1" smtClean="0"/>
              <a:t>Hooft</a:t>
            </a:r>
            <a:r>
              <a:rPr lang="en-US" b="1" dirty="0" smtClean="0"/>
              <a:t> </a:t>
            </a:r>
            <a:r>
              <a:rPr lang="en-US" b="1" dirty="0" err="1" smtClean="0"/>
              <a:t>heeft</a:t>
            </a:r>
            <a:r>
              <a:rPr lang="en-US" b="1" dirty="0" smtClean="0"/>
              <a:t> </a:t>
            </a:r>
            <a:r>
              <a:rPr lang="en-US" b="1" dirty="0" err="1" smtClean="0"/>
              <a:t>beide</a:t>
            </a:r>
            <a:r>
              <a:rPr lang="en-US" b="1" dirty="0" smtClean="0"/>
              <a:t> </a:t>
            </a:r>
            <a:r>
              <a:rPr lang="en-US" b="1" dirty="0" err="1" smtClean="0"/>
              <a:t>systemen</a:t>
            </a:r>
            <a:r>
              <a:rPr lang="en-US" b="1" dirty="0" smtClean="0"/>
              <a:t> </a:t>
            </a:r>
            <a:r>
              <a:rPr lang="en-US" b="1" i="1" dirty="0" err="1" smtClean="0"/>
              <a:t>en</a:t>
            </a:r>
            <a:r>
              <a:rPr lang="mr-IN" b="1" i="1" dirty="0" smtClean="0"/>
              <a:t>…</a:t>
            </a:r>
            <a:r>
              <a:rPr lang="en-US" b="1" i="1" dirty="0" err="1" smtClean="0"/>
              <a:t>nie</a:t>
            </a:r>
            <a:r>
              <a:rPr lang="en-US" b="1" dirty="0" err="1" smtClean="0"/>
              <a:t>t</a:t>
            </a:r>
            <a:r>
              <a:rPr lang="en-US" b="1" dirty="0" smtClean="0"/>
              <a:t> </a:t>
            </a:r>
            <a:r>
              <a:rPr lang="en-US" b="1" dirty="0" err="1" smtClean="0"/>
              <a:t>en</a:t>
            </a:r>
            <a:r>
              <a:rPr lang="en-US" b="1" dirty="0" smtClean="0"/>
              <a:t> </a:t>
            </a:r>
            <a:r>
              <a:rPr lang="en-US" b="1" dirty="0" err="1" smtClean="0"/>
              <a:t>alleen</a:t>
            </a:r>
            <a:r>
              <a:rPr lang="en-US" b="1" dirty="0" smtClean="0"/>
              <a:t> </a:t>
            </a:r>
            <a:r>
              <a:rPr lang="en-US" b="1" i="1" dirty="0" err="1" smtClean="0"/>
              <a:t>niet</a:t>
            </a:r>
            <a:endParaRPr lang="en-US" b="1" i="1" dirty="0"/>
          </a:p>
        </p:txBody>
      </p:sp>
      <p:sp>
        <p:nvSpPr>
          <p:cNvPr id="3" name="Content Placeholder 2"/>
          <p:cNvSpPr>
            <a:spLocks noGrp="1"/>
          </p:cNvSpPr>
          <p:nvPr>
            <p:ph idx="1"/>
          </p:nvPr>
        </p:nvSpPr>
        <p:spPr/>
        <p:txBody>
          <a:bodyPr>
            <a:normAutofit fontScale="92500" lnSpcReduction="10000"/>
          </a:bodyPr>
          <a:lstStyle/>
          <a:p>
            <a:r>
              <a:rPr lang="en-US" dirty="0"/>
              <a:t>De </a:t>
            </a:r>
            <a:r>
              <a:rPr lang="en-US" dirty="0" err="1"/>
              <a:t>overgang</a:t>
            </a:r>
            <a:r>
              <a:rPr lang="en-US" dirty="0"/>
              <a:t> van </a:t>
            </a:r>
            <a:r>
              <a:rPr lang="en-US" i="1" dirty="0" err="1"/>
              <a:t>en</a:t>
            </a:r>
            <a:r>
              <a:rPr lang="en-US" i="1" dirty="0"/>
              <a:t> </a:t>
            </a:r>
            <a:r>
              <a:rPr lang="en-US" i="1" dirty="0">
                <a:sym typeface="Wingdings"/>
              </a:rPr>
              <a:t> </a:t>
            </a:r>
            <a:r>
              <a:rPr lang="en-US" i="1" dirty="0" err="1">
                <a:sym typeface="Wingdings"/>
              </a:rPr>
              <a:t>en</a:t>
            </a:r>
            <a:r>
              <a:rPr lang="mr-IN" i="1" dirty="0">
                <a:sym typeface="Wingdings"/>
              </a:rPr>
              <a:t>…</a:t>
            </a:r>
            <a:r>
              <a:rPr lang="en-US" i="1" dirty="0" err="1">
                <a:sym typeface="Wingdings"/>
              </a:rPr>
              <a:t>niet</a:t>
            </a:r>
            <a:r>
              <a:rPr lang="en-US" i="1" dirty="0">
                <a:sym typeface="Wingdings"/>
              </a:rPr>
              <a:t>  </a:t>
            </a:r>
            <a:r>
              <a:rPr lang="en-US" i="1" dirty="0" err="1">
                <a:sym typeface="Wingdings"/>
              </a:rPr>
              <a:t>niet</a:t>
            </a:r>
            <a:r>
              <a:rPr lang="en-US" i="1" dirty="0">
                <a:sym typeface="Wingdings"/>
              </a:rPr>
              <a:t> </a:t>
            </a:r>
            <a:r>
              <a:rPr lang="en-US" dirty="0" err="1">
                <a:sym typeface="Wingdings"/>
              </a:rPr>
              <a:t>kost</a:t>
            </a:r>
            <a:r>
              <a:rPr lang="en-US" dirty="0">
                <a:sym typeface="Wingdings"/>
              </a:rPr>
              <a:t> </a:t>
            </a:r>
            <a:r>
              <a:rPr lang="en-US" dirty="0" err="1">
                <a:sym typeface="Wingdings"/>
              </a:rPr>
              <a:t>tijd</a:t>
            </a:r>
            <a:r>
              <a:rPr lang="en-US" dirty="0">
                <a:sym typeface="Wingdings"/>
              </a:rPr>
              <a:t> (</a:t>
            </a:r>
            <a:r>
              <a:rPr lang="en-US" dirty="0" err="1">
                <a:sym typeface="Wingdings"/>
              </a:rPr>
              <a:t>jaren</a:t>
            </a:r>
            <a:r>
              <a:rPr lang="en-US" dirty="0">
                <a:sym typeface="Wingdings"/>
              </a:rPr>
              <a:t>/</a:t>
            </a:r>
            <a:r>
              <a:rPr lang="en-US" dirty="0" err="1">
                <a:sym typeface="Wingdings"/>
              </a:rPr>
              <a:t>eeuwen</a:t>
            </a:r>
            <a:r>
              <a:rPr lang="en-US" dirty="0" smtClean="0">
                <a:sym typeface="Wingdings"/>
              </a:rPr>
              <a:t>)</a:t>
            </a:r>
          </a:p>
          <a:p>
            <a:r>
              <a:rPr lang="en-US" dirty="0" err="1" smtClean="0">
                <a:sym typeface="Wingdings"/>
              </a:rPr>
              <a:t>Hooft</a:t>
            </a:r>
            <a:r>
              <a:rPr lang="en-US" dirty="0" smtClean="0">
                <a:sym typeface="Wingdings"/>
              </a:rPr>
              <a:t> </a:t>
            </a:r>
            <a:r>
              <a:rPr lang="en-US" dirty="0" err="1" smtClean="0">
                <a:sym typeface="Wingdings"/>
              </a:rPr>
              <a:t>heeft</a:t>
            </a:r>
            <a:r>
              <a:rPr lang="en-US" dirty="0" smtClean="0">
                <a:sym typeface="Wingdings"/>
              </a:rPr>
              <a:t> de </a:t>
            </a:r>
            <a:r>
              <a:rPr lang="en-US" dirty="0" err="1" smtClean="0">
                <a:sym typeface="Wingdings"/>
              </a:rPr>
              <a:t>laatste</a:t>
            </a:r>
            <a:r>
              <a:rPr lang="en-US" dirty="0" smtClean="0">
                <a:sym typeface="Wingdings"/>
              </a:rPr>
              <a:t> twee </a:t>
            </a:r>
            <a:r>
              <a:rPr lang="en-US" dirty="0" err="1" smtClean="0">
                <a:sym typeface="Wingdings"/>
              </a:rPr>
              <a:t>mogelijkheden</a:t>
            </a:r>
            <a:r>
              <a:rPr lang="en-US" dirty="0" smtClean="0">
                <a:sym typeface="Wingdings"/>
              </a:rPr>
              <a:t>. Wat </a:t>
            </a:r>
            <a:r>
              <a:rPr lang="en-US" dirty="0" err="1" smtClean="0">
                <a:sym typeface="Wingdings"/>
              </a:rPr>
              <a:t>betekent</a:t>
            </a:r>
            <a:r>
              <a:rPr lang="en-US" dirty="0" smtClean="0">
                <a:sym typeface="Wingdings"/>
              </a:rPr>
              <a:t> </a:t>
            </a:r>
            <a:r>
              <a:rPr lang="en-US" dirty="0" err="1" smtClean="0">
                <a:sym typeface="Wingdings"/>
              </a:rPr>
              <a:t>dat</a:t>
            </a:r>
            <a:r>
              <a:rPr lang="en-US" dirty="0" smtClean="0">
                <a:sym typeface="Wingdings"/>
              </a:rPr>
              <a:t> </a:t>
            </a:r>
            <a:r>
              <a:rPr lang="en-US" dirty="0" err="1" smtClean="0">
                <a:sym typeface="Wingdings"/>
              </a:rPr>
              <a:t>voor</a:t>
            </a:r>
            <a:r>
              <a:rPr lang="en-US" dirty="0" smtClean="0">
                <a:sym typeface="Wingdings"/>
              </a:rPr>
              <a:t> </a:t>
            </a:r>
            <a:r>
              <a:rPr lang="en-US" dirty="0" err="1" smtClean="0">
                <a:sym typeface="Wingdings"/>
              </a:rPr>
              <a:t>zijn</a:t>
            </a:r>
            <a:r>
              <a:rPr lang="en-US" dirty="0" smtClean="0">
                <a:sym typeface="Wingdings"/>
              </a:rPr>
              <a:t> </a:t>
            </a:r>
            <a:r>
              <a:rPr lang="en-US" dirty="0" err="1" smtClean="0">
                <a:sym typeface="Wingdings"/>
              </a:rPr>
              <a:t>taalsysteem</a:t>
            </a:r>
            <a:r>
              <a:rPr lang="en-US" dirty="0" smtClean="0">
                <a:sym typeface="Wingdings"/>
              </a:rPr>
              <a:t>?</a:t>
            </a:r>
            <a:endParaRPr lang="en-US" dirty="0">
              <a:sym typeface="Wingdings"/>
            </a:endParaRPr>
          </a:p>
          <a:p>
            <a:r>
              <a:rPr lang="en-US" dirty="0" smtClean="0">
                <a:sym typeface="Wingdings"/>
              </a:rPr>
              <a:t>2 </a:t>
            </a:r>
            <a:r>
              <a:rPr lang="en-US" dirty="0" err="1">
                <a:sym typeface="Wingdings"/>
              </a:rPr>
              <a:t>systemen</a:t>
            </a:r>
            <a:r>
              <a:rPr lang="en-US" dirty="0">
                <a:sym typeface="Wingdings"/>
              </a:rPr>
              <a:t> </a:t>
            </a:r>
            <a:r>
              <a:rPr lang="en-US" dirty="0" err="1">
                <a:sym typeface="Wingdings"/>
              </a:rPr>
              <a:t>naast</a:t>
            </a:r>
            <a:r>
              <a:rPr lang="en-US" dirty="0">
                <a:sym typeface="Wingdings"/>
              </a:rPr>
              <a:t> </a:t>
            </a:r>
            <a:r>
              <a:rPr lang="en-US" dirty="0" err="1" smtClean="0">
                <a:sym typeface="Wingdings"/>
              </a:rPr>
              <a:t>elkaar</a:t>
            </a:r>
            <a:r>
              <a:rPr lang="en-US" dirty="0" smtClean="0">
                <a:sym typeface="Wingdings"/>
              </a:rPr>
              <a:t>, </a:t>
            </a:r>
            <a:r>
              <a:rPr lang="en-US" dirty="0" err="1" smtClean="0">
                <a:sym typeface="Wingdings"/>
              </a:rPr>
              <a:t>Middelnederlands</a:t>
            </a:r>
            <a:r>
              <a:rPr lang="en-US" dirty="0" smtClean="0">
                <a:sym typeface="Wingdings"/>
              </a:rPr>
              <a:t> </a:t>
            </a:r>
            <a:r>
              <a:rPr lang="en-US" dirty="0" err="1" smtClean="0">
                <a:sym typeface="Wingdings"/>
              </a:rPr>
              <a:t>en</a:t>
            </a:r>
            <a:r>
              <a:rPr lang="en-US" dirty="0" smtClean="0">
                <a:sym typeface="Wingdings"/>
              </a:rPr>
              <a:t> Modern </a:t>
            </a:r>
            <a:r>
              <a:rPr lang="en-US" dirty="0" err="1" smtClean="0">
                <a:sym typeface="Wingdings"/>
              </a:rPr>
              <a:t>Nederlands</a:t>
            </a:r>
            <a:r>
              <a:rPr lang="en-US" dirty="0" smtClean="0">
                <a:sym typeface="Wingdings"/>
              </a:rPr>
              <a:t>? </a:t>
            </a:r>
            <a:r>
              <a:rPr lang="en-US" dirty="0">
                <a:sym typeface="Wingdings"/>
              </a:rPr>
              <a:t>Of </a:t>
            </a:r>
            <a:r>
              <a:rPr lang="en-US" dirty="0" err="1" smtClean="0">
                <a:sym typeface="Wingdings"/>
              </a:rPr>
              <a:t>een</a:t>
            </a:r>
            <a:r>
              <a:rPr lang="en-US" dirty="0" smtClean="0">
                <a:sym typeface="Wingdings"/>
              </a:rPr>
              <a:t> </a:t>
            </a:r>
            <a:r>
              <a:rPr lang="en-US" dirty="0" err="1" smtClean="0">
                <a:sym typeface="Wingdings"/>
              </a:rPr>
              <a:t>nieuw</a:t>
            </a:r>
            <a:r>
              <a:rPr lang="en-US" dirty="0" smtClean="0">
                <a:sym typeface="Wingdings"/>
              </a:rPr>
              <a:t> </a:t>
            </a:r>
            <a:r>
              <a:rPr lang="en-US" dirty="0" err="1" smtClean="0">
                <a:sym typeface="Wingdings"/>
              </a:rPr>
              <a:t>systeem</a:t>
            </a:r>
            <a:r>
              <a:rPr lang="en-US" dirty="0" smtClean="0">
                <a:sym typeface="Wingdings"/>
              </a:rPr>
              <a:t> </a:t>
            </a:r>
            <a:r>
              <a:rPr lang="en-US" dirty="0" err="1" smtClean="0">
                <a:sym typeface="Wingdings"/>
              </a:rPr>
              <a:t>anders</a:t>
            </a:r>
            <a:r>
              <a:rPr lang="en-US" dirty="0" smtClean="0">
                <a:sym typeface="Wingdings"/>
              </a:rPr>
              <a:t> </a:t>
            </a:r>
            <a:r>
              <a:rPr lang="en-US" dirty="0" err="1" smtClean="0">
                <a:sym typeface="Wingdings"/>
              </a:rPr>
              <a:t>dan</a:t>
            </a:r>
            <a:r>
              <a:rPr lang="en-US" dirty="0" smtClean="0">
                <a:sym typeface="Wingdings"/>
              </a:rPr>
              <a:t> </a:t>
            </a:r>
            <a:r>
              <a:rPr lang="en-US" dirty="0" err="1" smtClean="0">
                <a:sym typeface="Wingdings"/>
              </a:rPr>
              <a:t>Middelnederlands</a:t>
            </a:r>
            <a:r>
              <a:rPr lang="en-US" dirty="0" smtClean="0">
                <a:sym typeface="Wingdings"/>
              </a:rPr>
              <a:t> </a:t>
            </a:r>
            <a:r>
              <a:rPr lang="en-US" dirty="0" err="1" smtClean="0">
                <a:sym typeface="Wingdings"/>
              </a:rPr>
              <a:t>en</a:t>
            </a:r>
            <a:r>
              <a:rPr lang="en-US" dirty="0" smtClean="0">
                <a:sym typeface="Wingdings"/>
              </a:rPr>
              <a:t> Modern </a:t>
            </a:r>
            <a:r>
              <a:rPr lang="en-US" dirty="0" err="1" smtClean="0">
                <a:sym typeface="Wingdings"/>
              </a:rPr>
              <a:t>Nederlands</a:t>
            </a:r>
            <a:r>
              <a:rPr lang="en-US" dirty="0" smtClean="0">
                <a:sym typeface="Wingdings"/>
              </a:rPr>
              <a:t>?</a:t>
            </a:r>
            <a:endParaRPr lang="en-US" dirty="0">
              <a:sym typeface="Wingdings"/>
            </a:endParaRPr>
          </a:p>
          <a:p>
            <a:r>
              <a:rPr lang="en-US" b="1" dirty="0" err="1">
                <a:sym typeface="Wingdings"/>
              </a:rPr>
              <a:t>Hypothese</a:t>
            </a:r>
            <a:r>
              <a:rPr lang="en-US" dirty="0">
                <a:sym typeface="Wingdings"/>
              </a:rPr>
              <a:t>: </a:t>
            </a:r>
            <a:r>
              <a:rPr lang="en-US" dirty="0" err="1">
                <a:sym typeface="Wingdings"/>
              </a:rPr>
              <a:t>nieuw</a:t>
            </a:r>
            <a:r>
              <a:rPr lang="en-US" dirty="0">
                <a:sym typeface="Wingdings"/>
              </a:rPr>
              <a:t> </a:t>
            </a:r>
            <a:r>
              <a:rPr lang="en-US" dirty="0" err="1">
                <a:sym typeface="Wingdings"/>
              </a:rPr>
              <a:t>systeem</a:t>
            </a:r>
            <a:r>
              <a:rPr lang="en-US" dirty="0">
                <a:sym typeface="Wingdings"/>
              </a:rPr>
              <a:t>  </a:t>
            </a:r>
            <a:r>
              <a:rPr lang="en-US" dirty="0" err="1">
                <a:sym typeface="Wingdings"/>
              </a:rPr>
              <a:t>tweeledige</a:t>
            </a:r>
            <a:r>
              <a:rPr lang="en-US" dirty="0">
                <a:sym typeface="Wingdings"/>
              </a:rPr>
              <a:t> </a:t>
            </a:r>
            <a:r>
              <a:rPr lang="en-US" dirty="0" err="1">
                <a:sym typeface="Wingdings"/>
              </a:rPr>
              <a:t>negatie</a:t>
            </a:r>
            <a:r>
              <a:rPr lang="en-US" dirty="0">
                <a:sym typeface="Wingdings"/>
              </a:rPr>
              <a:t> </a:t>
            </a:r>
            <a:r>
              <a:rPr lang="en-US" dirty="0" err="1">
                <a:sym typeface="Wingdings"/>
              </a:rPr>
              <a:t>als</a:t>
            </a:r>
            <a:r>
              <a:rPr lang="en-US" dirty="0">
                <a:sym typeface="Wingdings"/>
              </a:rPr>
              <a:t> </a:t>
            </a:r>
            <a:r>
              <a:rPr lang="en-US" dirty="0" err="1">
                <a:sym typeface="Wingdings"/>
              </a:rPr>
              <a:t>er</a:t>
            </a:r>
            <a:r>
              <a:rPr lang="en-US" dirty="0">
                <a:sym typeface="Wingdings"/>
              </a:rPr>
              <a:t> </a:t>
            </a:r>
            <a:r>
              <a:rPr lang="en-US" dirty="0" err="1">
                <a:sym typeface="Wingdings"/>
              </a:rPr>
              <a:t>nadruk</a:t>
            </a:r>
            <a:r>
              <a:rPr lang="en-US" dirty="0">
                <a:sym typeface="Wingdings"/>
              </a:rPr>
              <a:t> </a:t>
            </a:r>
            <a:r>
              <a:rPr lang="en-US" dirty="0" smtClean="0">
                <a:sym typeface="Wingdings"/>
              </a:rPr>
              <a:t>(Focus) op </a:t>
            </a:r>
            <a:r>
              <a:rPr lang="en-US" dirty="0">
                <a:sym typeface="Wingdings"/>
              </a:rPr>
              <a:t>de </a:t>
            </a:r>
            <a:r>
              <a:rPr lang="en-US" dirty="0" err="1">
                <a:sym typeface="Wingdings"/>
              </a:rPr>
              <a:t>negatie</a:t>
            </a:r>
            <a:r>
              <a:rPr lang="en-US" dirty="0">
                <a:sym typeface="Wingdings"/>
              </a:rPr>
              <a:t> </a:t>
            </a:r>
            <a:r>
              <a:rPr lang="en-US" dirty="0" err="1">
                <a:sym typeface="Wingdings"/>
              </a:rPr>
              <a:t>wordt</a:t>
            </a:r>
            <a:r>
              <a:rPr lang="en-US" dirty="0">
                <a:sym typeface="Wingdings"/>
              </a:rPr>
              <a:t> </a:t>
            </a:r>
            <a:r>
              <a:rPr lang="en-US" dirty="0" err="1">
                <a:sym typeface="Wingdings"/>
              </a:rPr>
              <a:t>gelegd</a:t>
            </a:r>
            <a:r>
              <a:rPr lang="en-US" dirty="0">
                <a:sym typeface="Wingdings"/>
              </a:rPr>
              <a:t> (</a:t>
            </a:r>
            <a:r>
              <a:rPr lang="en-US" dirty="0" err="1">
                <a:sym typeface="Wingdings"/>
              </a:rPr>
              <a:t>zie</a:t>
            </a:r>
            <a:r>
              <a:rPr lang="en-US" dirty="0">
                <a:sym typeface="Wingdings"/>
              </a:rPr>
              <a:t> </a:t>
            </a:r>
            <a:r>
              <a:rPr lang="en-US" dirty="0" err="1" smtClean="0">
                <a:sym typeface="Wingdings"/>
              </a:rPr>
              <a:t>ook</a:t>
            </a:r>
            <a:r>
              <a:rPr lang="en-US" dirty="0" smtClean="0">
                <a:sym typeface="Wingdings"/>
              </a:rPr>
              <a:t> </a:t>
            </a:r>
            <a:r>
              <a:rPr lang="en-US" dirty="0" err="1" smtClean="0">
                <a:sym typeface="Wingdings"/>
              </a:rPr>
              <a:t>Breitbarth</a:t>
            </a:r>
            <a:r>
              <a:rPr lang="en-US" dirty="0" smtClean="0">
                <a:sym typeface="Wingdings"/>
              </a:rPr>
              <a:t> </a:t>
            </a:r>
            <a:r>
              <a:rPr lang="en-US" dirty="0">
                <a:sym typeface="Wingdings"/>
              </a:rPr>
              <a:t>2009)</a:t>
            </a:r>
            <a:endParaRPr lang="en-US" i="1" dirty="0"/>
          </a:p>
        </p:txBody>
      </p:sp>
    </p:spTree>
    <p:extLst>
      <p:ext uri="{BB962C8B-B14F-4D97-AF65-F5344CB8AC3E}">
        <p14:creationId xmlns:p14="http://schemas.microsoft.com/office/powerpoint/2010/main" val="122969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0191" y="390364"/>
            <a:ext cx="2691409" cy="2764904"/>
          </a:xfrm>
        </p:spPr>
        <p:txBody>
          <a:bodyPr>
            <a:normAutofit fontScale="92500" lnSpcReduction="10000"/>
          </a:bodyPr>
          <a:lstStyle/>
          <a:p>
            <a:pPr marL="0" indent="0">
              <a:buNone/>
            </a:pPr>
            <a:r>
              <a:rPr lang="nl-NL" sz="2800" b="1" dirty="0">
                <a:cs typeface="AngsanaUPC" panose="02020603050405020304" pitchFamily="18" charset="-34"/>
              </a:rPr>
              <a:t>Middeleeuwen:</a:t>
            </a:r>
          </a:p>
          <a:p>
            <a:pPr>
              <a:buFont typeface="Wingdings" panose="05000000000000000000" pitchFamily="2" charset="2"/>
              <a:buChar char="ü"/>
            </a:pPr>
            <a:r>
              <a:rPr lang="nl-NL" sz="2800" dirty="0">
                <a:cs typeface="AngsanaUPC" panose="02020603050405020304" pitchFamily="18" charset="-34"/>
              </a:rPr>
              <a:t>Geen overkoepelende standaardtaal</a:t>
            </a:r>
          </a:p>
          <a:p>
            <a:pPr>
              <a:buFont typeface="Wingdings" panose="05000000000000000000" pitchFamily="2" charset="2"/>
              <a:buChar char="ü"/>
            </a:pPr>
            <a:r>
              <a:rPr lang="nl-NL" sz="2800" dirty="0">
                <a:cs typeface="AngsanaUPC" panose="02020603050405020304" pitchFamily="18" charset="-34"/>
              </a:rPr>
              <a:t>Regionale dialecten</a:t>
            </a:r>
          </a:p>
          <a:p>
            <a:pPr marL="0" indent="0">
              <a:buNone/>
            </a:pPr>
            <a:endParaRPr lang="nl-NL" sz="2800" dirty="0">
              <a:cs typeface="AngsanaUPC" panose="02020603050405020304" pitchFamily="18" charset="-34"/>
            </a:endParaRPr>
          </a:p>
        </p:txBody>
      </p:sp>
      <p:pic>
        <p:nvPicPr>
          <p:cNvPr id="2050" name="Picture 2" descr="Afbeeldingsresultaat voor germani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11" y="188640"/>
            <a:ext cx="6027447" cy="44644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Luther stellin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4766" y="3395444"/>
            <a:ext cx="3040618" cy="1711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749" y="4840423"/>
            <a:ext cx="6455490" cy="2215991"/>
          </a:xfrm>
          <a:prstGeom prst="rect">
            <a:avLst/>
          </a:prstGeom>
          <a:noFill/>
        </p:spPr>
        <p:txBody>
          <a:bodyPr wrap="square" rtlCol="0">
            <a:spAutoFit/>
          </a:bodyPr>
          <a:lstStyle/>
          <a:p>
            <a:r>
              <a:rPr lang="nl-NL" sz="2400" b="1" dirty="0">
                <a:cs typeface="AngsanaUPC" panose="02020603050405020304" pitchFamily="18" charset="-34"/>
              </a:rPr>
              <a:t>Vroegmoderne tijd:</a:t>
            </a:r>
          </a:p>
          <a:p>
            <a:pPr marL="285750" indent="-285750">
              <a:buFont typeface="Wingdings" panose="05000000000000000000" pitchFamily="2" charset="2"/>
              <a:buChar char="ü"/>
            </a:pPr>
            <a:r>
              <a:rPr lang="nl-NL" sz="2400" dirty="0">
                <a:cs typeface="AngsanaUPC" panose="02020603050405020304" pitchFamily="18" charset="-34"/>
              </a:rPr>
              <a:t>Religieuze, politieke en sociale ontwikkelingen</a:t>
            </a:r>
          </a:p>
          <a:p>
            <a:pPr marL="285750" indent="-285750">
              <a:buFont typeface="Wingdings" panose="05000000000000000000" pitchFamily="2" charset="2"/>
              <a:buChar char="ü"/>
            </a:pPr>
            <a:r>
              <a:rPr lang="nl-NL" sz="2400" dirty="0">
                <a:cs typeface="AngsanaUPC" panose="02020603050405020304" pitchFamily="18" charset="-34"/>
              </a:rPr>
              <a:t>Taal in nieuwe domeinen (religie, wetenschap) </a:t>
            </a:r>
          </a:p>
          <a:p>
            <a:pPr marL="285750" indent="-285750">
              <a:buFont typeface="Wingdings" panose="05000000000000000000" pitchFamily="2" charset="2"/>
              <a:buChar char="ü"/>
            </a:pPr>
            <a:r>
              <a:rPr lang="nl-NL" sz="2400" dirty="0">
                <a:cs typeface="AngsanaUPC" panose="02020603050405020304" pitchFamily="18" charset="-34"/>
              </a:rPr>
              <a:t>Behoefte aan een standaardtaal voor de nieuwe Republiek</a:t>
            </a:r>
          </a:p>
          <a:p>
            <a:pPr marL="285750" indent="-285750">
              <a:buFont typeface="Wingdings" panose="05000000000000000000" pitchFamily="2" charset="2"/>
              <a:buChar char="ü"/>
            </a:pPr>
            <a:endParaRPr lang="nl-NL" dirty="0"/>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0239" y="5373215"/>
            <a:ext cx="2004507" cy="138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339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12480" cy="1143000"/>
          </a:xfrm>
        </p:spPr>
        <p:txBody>
          <a:bodyPr>
            <a:normAutofit fontScale="90000"/>
          </a:bodyPr>
          <a:lstStyle/>
          <a:p>
            <a:r>
              <a:rPr lang="nl-NL" b="1" dirty="0">
                <a:cs typeface="AngsanaUPC" panose="02020603050405020304" pitchFamily="18" charset="-34"/>
              </a:rPr>
              <a:t>Variatie in negatie als een willekeurig of bewust proces?</a:t>
            </a:r>
          </a:p>
        </p:txBody>
      </p:sp>
      <p:pic>
        <p:nvPicPr>
          <p:cNvPr id="6" name="Tijdelijke aanduiding voor inhoud 5">
            <a:extLst>
              <a:ext uri="{FF2B5EF4-FFF2-40B4-BE49-F238E27FC236}">
                <a16:creationId xmlns="" xmlns:a16="http://schemas.microsoft.com/office/drawing/2014/main" id="{0980794A-4A0D-4E0E-9B60-DD78A79B27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5245" y="1790720"/>
            <a:ext cx="3376389" cy="4710867"/>
          </a:xfrm>
        </p:spPr>
      </p:pic>
    </p:spTree>
    <p:extLst>
      <p:ext uri="{BB962C8B-B14F-4D97-AF65-F5344CB8AC3E}">
        <p14:creationId xmlns:p14="http://schemas.microsoft.com/office/powerpoint/2010/main" val="4057140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0754E683-C1DF-439E-A6A1-CF123CC11084}"/>
              </a:ext>
            </a:extLst>
          </p:cNvPr>
          <p:cNvSpPr>
            <a:spLocks noGrp="1"/>
          </p:cNvSpPr>
          <p:nvPr>
            <p:ph idx="1"/>
          </p:nvPr>
        </p:nvSpPr>
        <p:spPr>
          <a:xfrm>
            <a:off x="198120" y="188640"/>
            <a:ext cx="8945880" cy="6580460"/>
          </a:xfrm>
        </p:spPr>
        <p:txBody>
          <a:bodyPr>
            <a:noAutofit/>
          </a:bodyPr>
          <a:lstStyle/>
          <a:p>
            <a:pPr marL="0" indent="0">
              <a:buNone/>
            </a:pPr>
            <a:r>
              <a:rPr lang="nl-NL" sz="2000" i="1" dirty="0"/>
              <a:t>Snol An over haar recente avontuurtje:</a:t>
            </a:r>
            <a:r>
              <a:rPr lang="nl-NL" sz="2000" dirty="0"/>
              <a:t> </a:t>
            </a:r>
          </a:p>
          <a:p>
            <a:pPr marL="0" indent="0">
              <a:buNone/>
            </a:pPr>
            <a:r>
              <a:rPr lang="nl-NL" sz="2000" dirty="0"/>
              <a:t>	</a:t>
            </a:r>
            <a:r>
              <a:rPr lang="nl-NL" sz="2000" dirty="0" err="1"/>
              <a:t>Hy</a:t>
            </a:r>
            <a:r>
              <a:rPr lang="nl-NL" sz="2000" dirty="0"/>
              <a:t> loofden </a:t>
            </a:r>
            <a:r>
              <a:rPr lang="nl-NL" sz="2000" dirty="0" err="1"/>
              <a:t>my</a:t>
            </a:r>
            <a:r>
              <a:rPr lang="nl-NL" sz="2000" dirty="0"/>
              <a:t> een jack, twee rocken en een vliegher.</a:t>
            </a:r>
            <a:r>
              <a:rPr lang="nl-NL" sz="2000" u="sng" dirty="0">
                <a:hlinkClick r:id="rId3"/>
              </a:rPr>
              <a:t>598</a:t>
            </a:r>
            <a:r>
              <a:rPr lang="nl-NL" sz="2000" dirty="0"/>
              <a:t> </a:t>
            </a:r>
          </a:p>
          <a:p>
            <a:pPr marL="0" indent="0">
              <a:buNone/>
            </a:pPr>
            <a:r>
              <a:rPr lang="nl-NL" sz="2000" i="1" dirty="0"/>
              <a:t>	</a:t>
            </a:r>
            <a:r>
              <a:rPr lang="nl-NL" sz="2000" i="1" dirty="0" err="1"/>
              <a:t>Specy</a:t>
            </a:r>
            <a:r>
              <a:rPr lang="nl-NL" sz="2000" i="1" dirty="0"/>
              <a:t> in </a:t>
            </a:r>
            <a:r>
              <a:rPr lang="nl-NL" sz="2000" i="1" dirty="0" err="1"/>
              <a:t>manum</a:t>
            </a:r>
            <a:r>
              <a:rPr lang="nl-NL" sz="2000" dirty="0"/>
              <a:t> (</a:t>
            </a:r>
            <a:r>
              <a:rPr lang="nl-NL" sz="2000" dirty="0" err="1"/>
              <a:t>seyd</a:t>
            </a:r>
            <a:r>
              <a:rPr lang="nl-NL" sz="2000" dirty="0"/>
              <a:t>' </a:t>
            </a:r>
            <a:r>
              <a:rPr lang="nl-NL" sz="2000" dirty="0" err="1"/>
              <a:t>ick</a:t>
            </a:r>
            <a:r>
              <a:rPr lang="nl-NL" sz="2000" dirty="0"/>
              <a:t>) God is </a:t>
            </a:r>
            <a:r>
              <a:rPr lang="nl-NL" sz="2000" dirty="0" err="1"/>
              <a:t>gheen</a:t>
            </a:r>
            <a:r>
              <a:rPr lang="nl-NL" sz="2000" dirty="0"/>
              <a:t> bedriegher.</a:t>
            </a:r>
            <a:r>
              <a:rPr lang="nl-NL" sz="2000" u="sng" dirty="0">
                <a:hlinkClick r:id="rId4"/>
              </a:rPr>
              <a:t>599</a:t>
            </a:r>
            <a:r>
              <a:rPr lang="nl-NL" sz="2000" dirty="0"/>
              <a:t> </a:t>
            </a:r>
          </a:p>
          <a:p>
            <a:pPr marL="0" indent="0">
              <a:buNone/>
            </a:pPr>
            <a:r>
              <a:rPr lang="nl-NL" sz="2000" dirty="0"/>
              <a:t>600	</a:t>
            </a:r>
            <a:r>
              <a:rPr lang="nl-NL" sz="2000" dirty="0" err="1"/>
              <a:t>Ick</a:t>
            </a:r>
            <a:r>
              <a:rPr lang="nl-NL" sz="2000" dirty="0"/>
              <a:t> </a:t>
            </a:r>
            <a:r>
              <a:rPr lang="nl-NL" sz="2000" dirty="0" err="1"/>
              <a:t>sal't</a:t>
            </a:r>
            <a:r>
              <a:rPr lang="nl-NL" sz="2000" dirty="0"/>
              <a:t> </a:t>
            </a:r>
            <a:r>
              <a:rPr lang="nl-NL" sz="2000" dirty="0" err="1"/>
              <a:t>gheven</a:t>
            </a:r>
            <a:r>
              <a:rPr lang="nl-NL" sz="2000" dirty="0"/>
              <a:t> (</a:t>
            </a:r>
            <a:r>
              <a:rPr lang="nl-NL" sz="2000" dirty="0" err="1"/>
              <a:t>seyd</a:t>
            </a:r>
            <a:r>
              <a:rPr lang="nl-NL" sz="2000" dirty="0"/>
              <a:t>' </a:t>
            </a:r>
            <a:r>
              <a:rPr lang="nl-NL" sz="2000" dirty="0" err="1"/>
              <a:t>hy</a:t>
            </a:r>
            <a:r>
              <a:rPr lang="nl-NL" sz="2000" dirty="0"/>
              <a:t>) </a:t>
            </a:r>
            <a:r>
              <a:rPr lang="nl-NL" sz="2000" dirty="0" err="1"/>
              <a:t>so</a:t>
            </a:r>
            <a:r>
              <a:rPr lang="nl-NL" sz="2000" dirty="0"/>
              <a:t> waar als </a:t>
            </a:r>
            <a:r>
              <a:rPr lang="nl-NL" sz="2000" dirty="0" err="1"/>
              <a:t>ick</a:t>
            </a:r>
            <a:r>
              <a:rPr lang="nl-NL" sz="2000" dirty="0"/>
              <a:t> hier </a:t>
            </a:r>
            <a:r>
              <a:rPr lang="nl-NL" sz="2000" dirty="0" err="1"/>
              <a:t>stae</a:t>
            </a:r>
            <a:r>
              <a:rPr lang="nl-NL" sz="2000" dirty="0"/>
              <a:t>.</a:t>
            </a:r>
          </a:p>
          <a:p>
            <a:pPr marL="0" indent="0">
              <a:buNone/>
            </a:pPr>
            <a:r>
              <a:rPr lang="nl-NL" sz="2000" dirty="0"/>
              <a:t>	Die zijn </a:t>
            </a:r>
            <a:r>
              <a:rPr lang="nl-NL" sz="2000" dirty="0" err="1"/>
              <a:t>gelt</a:t>
            </a:r>
            <a:r>
              <a:rPr lang="nl-NL" sz="2000" dirty="0"/>
              <a:t> te voren </a:t>
            </a:r>
            <a:r>
              <a:rPr lang="nl-NL" sz="2000" dirty="0" err="1"/>
              <a:t>gheeft</a:t>
            </a:r>
            <a:r>
              <a:rPr lang="nl-NL" sz="2000" dirty="0"/>
              <a:t> (</a:t>
            </a:r>
            <a:r>
              <a:rPr lang="nl-NL" sz="2000" dirty="0" err="1"/>
              <a:t>seyd</a:t>
            </a:r>
            <a:r>
              <a:rPr lang="nl-NL" sz="2000" dirty="0"/>
              <a:t>' </a:t>
            </a:r>
            <a:r>
              <a:rPr lang="nl-NL" sz="2000" dirty="0" err="1"/>
              <a:t>hy</a:t>
            </a:r>
            <a:r>
              <a:rPr lang="nl-NL" sz="2000" dirty="0"/>
              <a:t>) die mint op ghenae.</a:t>
            </a:r>
            <a:r>
              <a:rPr lang="nl-NL" sz="2000" u="sng" dirty="0">
                <a:hlinkClick r:id="rId5"/>
              </a:rPr>
              <a:t>601</a:t>
            </a:r>
            <a:r>
              <a:rPr lang="nl-NL" sz="2000" dirty="0"/>
              <a:t> </a:t>
            </a:r>
          </a:p>
          <a:p>
            <a:pPr marL="0" indent="0">
              <a:buNone/>
            </a:pPr>
            <a:r>
              <a:rPr lang="nl-NL" sz="2000" dirty="0"/>
              <a:t>	Doen </a:t>
            </a:r>
            <a:r>
              <a:rPr lang="nl-NL" sz="2000" dirty="0" err="1"/>
              <a:t>seyd</a:t>
            </a:r>
            <a:r>
              <a:rPr lang="nl-NL" sz="2000" dirty="0"/>
              <a:t>' </a:t>
            </a:r>
            <a:r>
              <a:rPr lang="nl-NL" sz="2000" dirty="0" err="1"/>
              <a:t>ick</a:t>
            </a:r>
            <a:r>
              <a:rPr lang="nl-NL" sz="2000" dirty="0"/>
              <a:t>, </a:t>
            </a:r>
            <a:r>
              <a:rPr lang="nl-NL" sz="2000" dirty="0" err="1"/>
              <a:t>soo</a:t>
            </a:r>
            <a:r>
              <a:rPr lang="nl-NL" sz="2000" dirty="0"/>
              <a:t> veel te loven en niet te gheven,</a:t>
            </a:r>
            <a:r>
              <a:rPr lang="nl-NL" sz="2000" u="sng" dirty="0">
                <a:hlinkClick r:id="rId6"/>
              </a:rPr>
              <a:t>602</a:t>
            </a:r>
            <a:endParaRPr lang="nl-NL" sz="2000" dirty="0"/>
          </a:p>
          <a:p>
            <a:pPr marL="0" indent="0">
              <a:buNone/>
            </a:pPr>
            <a:r>
              <a:rPr lang="nl-NL" sz="2000" dirty="0"/>
              <a:t>	Dat doet </a:t>
            </a:r>
            <a:r>
              <a:rPr lang="nl-NL" sz="2000" dirty="0" err="1"/>
              <a:t>borsje</a:t>
            </a:r>
            <a:r>
              <a:rPr lang="nl-NL" sz="2000" dirty="0"/>
              <a:t> de malle </a:t>
            </a:r>
            <a:r>
              <a:rPr lang="nl-NL" sz="2000" dirty="0" err="1"/>
              <a:t>luy</a:t>
            </a:r>
            <a:r>
              <a:rPr lang="nl-NL" sz="2000" dirty="0"/>
              <a:t> in </a:t>
            </a:r>
            <a:r>
              <a:rPr lang="nl-NL" sz="2000" dirty="0" err="1"/>
              <a:t>vreuchden</a:t>
            </a:r>
            <a:r>
              <a:rPr lang="nl-NL" sz="2000" dirty="0"/>
              <a:t> leven.</a:t>
            </a:r>
            <a:r>
              <a:rPr lang="nl-NL" sz="2000" u="sng" dirty="0">
                <a:hlinkClick r:id="rId7"/>
              </a:rPr>
              <a:t>603</a:t>
            </a:r>
            <a:r>
              <a:rPr lang="nl-NL" sz="2000" dirty="0"/>
              <a:t> </a:t>
            </a:r>
          </a:p>
          <a:p>
            <a:pPr marL="0" indent="0">
              <a:buNone/>
            </a:pPr>
            <a:r>
              <a:rPr lang="nl-NL" sz="2000" dirty="0"/>
              <a:t>	</a:t>
            </a:r>
            <a:r>
              <a:rPr lang="nl-NL" sz="2000" b="1" dirty="0"/>
              <a:t>Dat gat </a:t>
            </a:r>
            <a:r>
              <a:rPr lang="nl-NL" sz="2000" b="1" dirty="0">
                <a:solidFill>
                  <a:srgbClr val="FF0000"/>
                </a:solidFill>
              </a:rPr>
              <a:t>en </a:t>
            </a:r>
            <a:r>
              <a:rPr lang="nl-NL" sz="2000" b="1" dirty="0"/>
              <a:t>boordje</a:t>
            </a:r>
            <a:r>
              <a:rPr lang="nl-NL" sz="2000" b="1" dirty="0">
                <a:solidFill>
                  <a:srgbClr val="FF0000"/>
                </a:solidFill>
              </a:rPr>
              <a:t> niet</a:t>
            </a:r>
            <a:r>
              <a:rPr lang="nl-NL" sz="2000" dirty="0"/>
              <a:t>, </a:t>
            </a:r>
            <a:r>
              <a:rPr lang="nl-NL" sz="2000" dirty="0" err="1"/>
              <a:t>seyd</a:t>
            </a:r>
            <a:r>
              <a:rPr lang="nl-NL" sz="2000" dirty="0"/>
              <a:t>' </a:t>
            </a:r>
            <a:r>
              <a:rPr lang="nl-NL" sz="2000" dirty="0" err="1"/>
              <a:t>ick</a:t>
            </a:r>
            <a:r>
              <a:rPr lang="nl-NL" sz="2000" dirty="0"/>
              <a:t>, </a:t>
            </a:r>
            <a:r>
              <a:rPr lang="nl-NL" sz="2000" dirty="0" err="1"/>
              <a:t>soo</a:t>
            </a:r>
            <a:r>
              <a:rPr lang="nl-NL" sz="2000" dirty="0"/>
              <a:t> </a:t>
            </a:r>
            <a:r>
              <a:rPr lang="nl-NL" sz="2000" dirty="0" err="1"/>
              <a:t>jongman</a:t>
            </a:r>
            <a:r>
              <a:rPr lang="nl-NL" sz="2000" dirty="0"/>
              <a:t> fijn,</a:t>
            </a:r>
            <a:r>
              <a:rPr lang="nl-NL" sz="2000" u="sng" dirty="0">
                <a:hlinkClick r:id="rId8"/>
              </a:rPr>
              <a:t>604</a:t>
            </a:r>
            <a:r>
              <a:rPr lang="nl-NL" sz="2000" dirty="0"/>
              <a:t> </a:t>
            </a:r>
          </a:p>
          <a:p>
            <a:pPr marL="0" indent="0">
              <a:buNone/>
            </a:pPr>
            <a:r>
              <a:rPr lang="nl-NL" sz="2000" dirty="0"/>
              <a:t>605	</a:t>
            </a:r>
            <a:r>
              <a:rPr lang="nl-NL" sz="2000" dirty="0" err="1"/>
              <a:t>Ick</a:t>
            </a:r>
            <a:r>
              <a:rPr lang="nl-NL" sz="2000" dirty="0"/>
              <a:t> ken </a:t>
            </a:r>
            <a:r>
              <a:rPr lang="nl-NL" sz="2000" dirty="0" err="1"/>
              <a:t>soo</a:t>
            </a:r>
            <a:r>
              <a:rPr lang="nl-NL" sz="2000" dirty="0"/>
              <a:t> wel een boef, als al de boeven mijn,</a:t>
            </a:r>
            <a:r>
              <a:rPr lang="nl-NL" sz="2000" u="sng" dirty="0">
                <a:hlinkClick r:id="rId9"/>
              </a:rPr>
              <a:t>605</a:t>
            </a:r>
            <a:r>
              <a:rPr lang="nl-NL" sz="2000" dirty="0"/>
              <a:t> </a:t>
            </a:r>
          </a:p>
          <a:p>
            <a:pPr marL="0" indent="0">
              <a:buNone/>
            </a:pPr>
            <a:r>
              <a:rPr lang="nl-NL" sz="2000" dirty="0"/>
              <a:t>	En met </a:t>
            </a:r>
            <a:r>
              <a:rPr lang="nl-NL" sz="2000" dirty="0" err="1"/>
              <a:t>soo</a:t>
            </a:r>
            <a:r>
              <a:rPr lang="nl-NL" sz="2000" dirty="0"/>
              <a:t> </a:t>
            </a:r>
            <a:r>
              <a:rPr lang="nl-NL" sz="2000" dirty="0" err="1"/>
              <a:t>sloech</a:t>
            </a:r>
            <a:r>
              <a:rPr lang="nl-NL" sz="2000" dirty="0"/>
              <a:t> </a:t>
            </a:r>
            <a:r>
              <a:rPr lang="nl-NL" sz="2000" dirty="0" err="1"/>
              <a:t>hy</a:t>
            </a:r>
            <a:r>
              <a:rPr lang="nl-NL" sz="2000" dirty="0"/>
              <a:t> munt. </a:t>
            </a:r>
            <a:r>
              <a:rPr lang="nl-NL" sz="2000" dirty="0" err="1"/>
              <a:t>Ick</a:t>
            </a:r>
            <a:r>
              <a:rPr lang="nl-NL" sz="2000" dirty="0"/>
              <a:t> sou niet kunnen spreken,</a:t>
            </a:r>
            <a:r>
              <a:rPr lang="nl-NL" sz="2000" u="sng" dirty="0">
                <a:hlinkClick r:id="rId10"/>
              </a:rPr>
              <a:t>606</a:t>
            </a:r>
            <a:r>
              <a:rPr lang="nl-NL" sz="2000" dirty="0"/>
              <a:t> </a:t>
            </a:r>
          </a:p>
          <a:p>
            <a:pPr marL="0" indent="0">
              <a:buNone/>
            </a:pPr>
            <a:r>
              <a:rPr lang="nl-NL" sz="2000" dirty="0"/>
              <a:t>	Of </a:t>
            </a:r>
            <a:r>
              <a:rPr lang="nl-NL" sz="2000" dirty="0" err="1"/>
              <a:t>hy</a:t>
            </a:r>
            <a:r>
              <a:rPr lang="nl-NL" sz="2000" dirty="0"/>
              <a:t>, of </a:t>
            </a:r>
            <a:r>
              <a:rPr lang="nl-NL" sz="2000" dirty="0" err="1"/>
              <a:t>ick</a:t>
            </a:r>
            <a:r>
              <a:rPr lang="nl-NL" sz="2000" dirty="0"/>
              <a:t>, of wie dat eerst </a:t>
            </a:r>
            <a:r>
              <a:rPr lang="nl-NL" sz="2000" dirty="0" err="1"/>
              <a:t>opsloech</a:t>
            </a:r>
            <a:r>
              <a:rPr lang="nl-NL" sz="2000" dirty="0"/>
              <a:t> de deken:</a:t>
            </a:r>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969104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81C8E07C-4430-4266-A69E-035B3AF30F76}"/>
              </a:ext>
            </a:extLst>
          </p:cNvPr>
          <p:cNvSpPr>
            <a:spLocks noGrp="1"/>
          </p:cNvSpPr>
          <p:nvPr>
            <p:ph idx="1"/>
          </p:nvPr>
        </p:nvSpPr>
        <p:spPr>
          <a:xfrm>
            <a:off x="457200" y="0"/>
            <a:ext cx="8229600" cy="6858000"/>
          </a:xfrm>
        </p:spPr>
        <p:txBody>
          <a:bodyPr>
            <a:noAutofit/>
          </a:bodyPr>
          <a:lstStyle/>
          <a:p>
            <a:pPr marL="0" indent="0">
              <a:buNone/>
            </a:pPr>
            <a:endParaRPr lang="nl-NL" sz="2000" i="1" dirty="0"/>
          </a:p>
          <a:p>
            <a:pPr marL="0" indent="0">
              <a:buNone/>
            </a:pPr>
            <a:r>
              <a:rPr lang="nl-NL" sz="2000" i="1" dirty="0" err="1"/>
              <a:t>Jerolimo</a:t>
            </a:r>
            <a:r>
              <a:rPr lang="nl-NL" sz="2000" i="1" dirty="0"/>
              <a:t>:</a:t>
            </a:r>
            <a:endParaRPr lang="nl-NL" sz="2000" dirty="0"/>
          </a:p>
          <a:p>
            <a:pPr marL="0" indent="0">
              <a:buNone/>
            </a:pPr>
            <a:r>
              <a:rPr lang="nl-NL" sz="2000" dirty="0"/>
              <a:t>	</a:t>
            </a:r>
            <a:r>
              <a:rPr lang="nl-NL" sz="2000" dirty="0" err="1"/>
              <a:t>Triumphante</a:t>
            </a:r>
            <a:r>
              <a:rPr lang="nl-NL" sz="2000" dirty="0"/>
              <a:t> </a:t>
            </a:r>
            <a:r>
              <a:rPr lang="nl-NL" sz="2000" dirty="0" err="1"/>
              <a:t>Vroukens</a:t>
            </a:r>
            <a:r>
              <a:rPr lang="nl-NL" sz="2000" dirty="0"/>
              <a:t>, met eer en </a:t>
            </a:r>
            <a:r>
              <a:rPr lang="nl-NL" sz="2000" dirty="0" err="1"/>
              <a:t>deucht</a:t>
            </a:r>
            <a:r>
              <a:rPr lang="nl-NL" sz="2000" dirty="0"/>
              <a:t> bepaerelt,</a:t>
            </a:r>
            <a:r>
              <a:rPr lang="nl-NL" sz="2000" u="sng" dirty="0">
                <a:hlinkClick r:id="rId3"/>
              </a:rPr>
              <a:t>618</a:t>
            </a:r>
            <a:r>
              <a:rPr lang="nl-NL" sz="2000" dirty="0"/>
              <a:t> </a:t>
            </a:r>
          </a:p>
          <a:p>
            <a:pPr marL="0" indent="0">
              <a:buNone/>
            </a:pPr>
            <a:r>
              <a:rPr lang="nl-NL" sz="2000" dirty="0"/>
              <a:t>	Die met </a:t>
            </a:r>
            <a:r>
              <a:rPr lang="nl-NL" sz="2000" dirty="0" err="1"/>
              <a:t>ou</a:t>
            </a:r>
            <a:r>
              <a:rPr lang="nl-NL" sz="2000" dirty="0"/>
              <a:t> </a:t>
            </a:r>
            <a:r>
              <a:rPr lang="nl-NL" sz="2000" dirty="0" err="1"/>
              <a:t>oogskens</a:t>
            </a:r>
            <a:r>
              <a:rPr lang="nl-NL" sz="2000" dirty="0"/>
              <a:t> dwingt de grootste </a:t>
            </a:r>
            <a:r>
              <a:rPr lang="nl-NL" sz="2000" dirty="0" err="1"/>
              <a:t>vande</a:t>
            </a:r>
            <a:r>
              <a:rPr lang="nl-NL" sz="2000" dirty="0"/>
              <a:t> Waerelt.</a:t>
            </a:r>
            <a:r>
              <a:rPr lang="nl-NL" sz="2000" u="sng" dirty="0">
                <a:hlinkClick r:id="rId4"/>
              </a:rPr>
              <a:t>619</a:t>
            </a:r>
            <a:r>
              <a:rPr lang="nl-NL" sz="2000" dirty="0"/>
              <a:t> </a:t>
            </a:r>
          </a:p>
          <a:p>
            <a:pPr marL="0" indent="0">
              <a:buNone/>
            </a:pPr>
            <a:r>
              <a:rPr lang="nl-NL" sz="2000" dirty="0"/>
              <a:t>620	U </a:t>
            </a:r>
            <a:r>
              <a:rPr lang="nl-NL" sz="2000" dirty="0" err="1"/>
              <a:t>alderminste</a:t>
            </a:r>
            <a:r>
              <a:rPr lang="nl-NL" sz="2000" dirty="0"/>
              <a:t> slaaf die gay weet op der aart,</a:t>
            </a:r>
          </a:p>
          <a:p>
            <a:pPr marL="0" indent="0">
              <a:buNone/>
            </a:pPr>
            <a:r>
              <a:rPr lang="nl-NL" sz="2000" dirty="0"/>
              <a:t>	Die wenst </a:t>
            </a:r>
            <a:r>
              <a:rPr lang="nl-NL" sz="2000" dirty="0" err="1"/>
              <a:t>ou</a:t>
            </a:r>
            <a:r>
              <a:rPr lang="nl-NL" sz="2000" dirty="0"/>
              <a:t> al het </a:t>
            </a:r>
            <a:r>
              <a:rPr lang="nl-NL" sz="2000" dirty="0" err="1"/>
              <a:t>gheen</a:t>
            </a:r>
            <a:r>
              <a:rPr lang="nl-NL" sz="2000" dirty="0"/>
              <a:t> da gay </a:t>
            </a:r>
            <a:r>
              <a:rPr lang="nl-NL" sz="2000" dirty="0" err="1"/>
              <a:t>denckt</a:t>
            </a:r>
            <a:r>
              <a:rPr lang="nl-NL" sz="2000" dirty="0"/>
              <a:t> en begaert.</a:t>
            </a:r>
            <a:r>
              <a:rPr lang="nl-NL" sz="2000" u="sng" dirty="0">
                <a:hlinkClick r:id="rId5"/>
              </a:rPr>
              <a:t>621</a:t>
            </a:r>
            <a:r>
              <a:rPr lang="nl-NL" sz="2000" dirty="0"/>
              <a:t> </a:t>
            </a:r>
          </a:p>
          <a:p>
            <a:pPr marL="0" indent="0">
              <a:buNone/>
            </a:pPr>
            <a:r>
              <a:rPr lang="nl-NL" sz="2000" dirty="0"/>
              <a:t>	</a:t>
            </a:r>
            <a:r>
              <a:rPr lang="nl-NL" sz="2000" dirty="0" err="1"/>
              <a:t>Ick</a:t>
            </a:r>
            <a:r>
              <a:rPr lang="nl-NL" sz="2000" dirty="0"/>
              <a:t> bid </a:t>
            </a:r>
            <a:r>
              <a:rPr lang="nl-NL" sz="2000" dirty="0" err="1"/>
              <a:t>ou</a:t>
            </a:r>
            <a:r>
              <a:rPr lang="nl-NL" sz="2000" dirty="0"/>
              <a:t> </a:t>
            </a:r>
            <a:r>
              <a:rPr lang="nl-NL" sz="2000" dirty="0" err="1"/>
              <a:t>Majesteyt</a:t>
            </a:r>
            <a:r>
              <a:rPr lang="nl-NL" sz="2000" dirty="0"/>
              <a:t> haar </a:t>
            </a:r>
            <a:r>
              <a:rPr lang="nl-NL" sz="2000" dirty="0" err="1"/>
              <a:t>soo</a:t>
            </a:r>
            <a:r>
              <a:rPr lang="nl-NL" sz="2000" dirty="0"/>
              <a:t> </a:t>
            </a:r>
            <a:r>
              <a:rPr lang="nl-NL" sz="2000" dirty="0" err="1"/>
              <a:t>laach</a:t>
            </a:r>
            <a:r>
              <a:rPr lang="nl-NL" sz="2000" dirty="0"/>
              <a:t> te verneeren,</a:t>
            </a:r>
            <a:r>
              <a:rPr lang="nl-NL" sz="2000" u="sng" dirty="0">
                <a:hlinkClick r:id="rId6"/>
              </a:rPr>
              <a:t>622</a:t>
            </a:r>
            <a:r>
              <a:rPr lang="nl-NL" sz="2000" dirty="0"/>
              <a:t> </a:t>
            </a:r>
          </a:p>
          <a:p>
            <a:pPr marL="0" indent="0">
              <a:buNone/>
            </a:pPr>
            <a:r>
              <a:rPr lang="nl-NL" sz="2000" dirty="0"/>
              <a:t>	Dat </a:t>
            </a:r>
            <a:r>
              <a:rPr lang="nl-NL" sz="2000" dirty="0" err="1"/>
              <a:t>ick</a:t>
            </a:r>
            <a:r>
              <a:rPr lang="nl-NL" sz="2000" dirty="0"/>
              <a:t> een </a:t>
            </a:r>
            <a:r>
              <a:rPr lang="nl-NL" sz="2000" dirty="0" err="1"/>
              <a:t>letsken</a:t>
            </a:r>
            <a:r>
              <a:rPr lang="nl-NL" sz="2000" dirty="0"/>
              <a:t> mocht met </a:t>
            </a:r>
            <a:r>
              <a:rPr lang="nl-NL" sz="2000" dirty="0" err="1"/>
              <a:t>ou</a:t>
            </a:r>
            <a:r>
              <a:rPr lang="nl-NL" sz="2000" dirty="0"/>
              <a:t> wat pourmaneeren.</a:t>
            </a:r>
            <a:r>
              <a:rPr lang="nl-NL" sz="2000" u="sng" dirty="0">
                <a:hlinkClick r:id="rId7"/>
              </a:rPr>
              <a:t>623</a:t>
            </a:r>
            <a:r>
              <a:rPr lang="nl-NL" sz="2000" dirty="0"/>
              <a:t> </a:t>
            </a:r>
            <a:endParaRPr lang="nl-NL" sz="2000" i="1" dirty="0"/>
          </a:p>
          <a:p>
            <a:pPr marL="0" indent="0">
              <a:buNone/>
            </a:pPr>
            <a:r>
              <a:rPr lang="nl-NL" sz="2000" i="1" dirty="0"/>
              <a:t>An:</a:t>
            </a:r>
            <a:endParaRPr lang="nl-NL" sz="2000" dirty="0"/>
          </a:p>
          <a:p>
            <a:pPr marL="0" indent="0">
              <a:buNone/>
            </a:pPr>
            <a:r>
              <a:rPr lang="nl-NL" sz="2000" dirty="0"/>
              <a:t>	Dees bede </a:t>
            </a:r>
            <a:r>
              <a:rPr lang="nl-NL" sz="2000" dirty="0">
                <a:solidFill>
                  <a:srgbClr val="FF0000"/>
                </a:solidFill>
              </a:rPr>
              <a:t>niet </a:t>
            </a:r>
            <a:r>
              <a:rPr lang="nl-NL" sz="2000" dirty="0"/>
              <a:t>alleen </a:t>
            </a:r>
            <a:r>
              <a:rPr lang="nl-NL" sz="2000" dirty="0" err="1"/>
              <a:t>sy</a:t>
            </a:r>
            <a:r>
              <a:rPr lang="nl-NL" sz="2000" dirty="0"/>
              <a:t> u gheconsenteert:</a:t>
            </a:r>
            <a:r>
              <a:rPr lang="nl-NL" sz="2000" u="sng" dirty="0">
                <a:hlinkClick r:id="rId8"/>
              </a:rPr>
              <a:t>624</a:t>
            </a:r>
            <a:r>
              <a:rPr lang="nl-NL" sz="2000" dirty="0"/>
              <a:t> </a:t>
            </a:r>
          </a:p>
          <a:p>
            <a:pPr marL="0" indent="0">
              <a:buNone/>
            </a:pPr>
            <a:r>
              <a:rPr lang="nl-NL" sz="2000" dirty="0"/>
              <a:t>625	Maar </a:t>
            </a:r>
            <a:r>
              <a:rPr lang="nl-NL" sz="2000" dirty="0" err="1"/>
              <a:t>wy</a:t>
            </a:r>
            <a:r>
              <a:rPr lang="nl-NL" sz="2000" dirty="0"/>
              <a:t> houden daar toe ons </a:t>
            </a:r>
            <a:r>
              <a:rPr lang="nl-NL" sz="2000" dirty="0" err="1"/>
              <a:t>grootelijcks</a:t>
            </a:r>
            <a:r>
              <a:rPr lang="nl-NL" sz="2000" dirty="0"/>
              <a:t> vereert,</a:t>
            </a:r>
            <a:r>
              <a:rPr lang="nl-NL" sz="2000" u="sng" dirty="0">
                <a:hlinkClick r:id="rId9"/>
              </a:rPr>
              <a:t>625</a:t>
            </a:r>
            <a:r>
              <a:rPr lang="nl-NL" sz="2000" dirty="0"/>
              <a:t> </a:t>
            </a:r>
          </a:p>
          <a:p>
            <a:pPr marL="0" indent="0">
              <a:buNone/>
            </a:pPr>
            <a:r>
              <a:rPr lang="nl-NL" sz="2000" dirty="0"/>
              <a:t>	</a:t>
            </a:r>
            <a:r>
              <a:rPr lang="nl-NL" sz="2000" dirty="0" err="1"/>
              <a:t>Soo</a:t>
            </a:r>
            <a:r>
              <a:rPr lang="nl-NL" sz="2000" dirty="0"/>
              <a:t> wel door u persoon, als door u reverency.</a:t>
            </a:r>
            <a:r>
              <a:rPr lang="nl-NL" sz="2000" u="sng" dirty="0">
                <a:hlinkClick r:id="rId10"/>
              </a:rPr>
              <a:t>626</a:t>
            </a:r>
            <a:r>
              <a:rPr lang="nl-NL" sz="2000" dirty="0"/>
              <a:t> </a:t>
            </a:r>
            <a:endParaRPr lang="nl-NL" sz="2000" dirty="0" smtClean="0"/>
          </a:p>
          <a:p>
            <a:pPr marL="0" indent="0">
              <a:buNone/>
            </a:pPr>
            <a:endParaRPr lang="nl-NL" sz="2000" dirty="0"/>
          </a:p>
        </p:txBody>
      </p:sp>
    </p:spTree>
    <p:extLst>
      <p:ext uri="{BB962C8B-B14F-4D97-AF65-F5344CB8AC3E}">
        <p14:creationId xmlns:p14="http://schemas.microsoft.com/office/powerpoint/2010/main" val="1838561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19918"/>
          </a:xfrm>
        </p:spPr>
        <p:txBody>
          <a:bodyPr>
            <a:noAutofit/>
          </a:bodyPr>
          <a:lstStyle/>
          <a:p>
            <a:pPr marL="0" lvl="0" indent="0">
              <a:buNone/>
            </a:pPr>
            <a:r>
              <a:rPr lang="nl-NL" dirty="0">
                <a:cs typeface="AngsanaUPC" panose="02020603050405020304" pitchFamily="18" charset="-34"/>
              </a:rPr>
              <a:t>In de </a:t>
            </a:r>
            <a:r>
              <a:rPr lang="nl-NL" dirty="0" err="1">
                <a:cs typeface="AngsanaUPC" panose="02020603050405020304" pitchFamily="18" charset="-34"/>
              </a:rPr>
              <a:t>herziene</a:t>
            </a:r>
            <a:r>
              <a:rPr lang="nl-NL" dirty="0">
                <a:cs typeface="AngsanaUPC" panose="02020603050405020304" pitchFamily="18" charset="-34"/>
              </a:rPr>
              <a:t> druk van </a:t>
            </a:r>
            <a:r>
              <a:rPr lang="nl-NL" i="1" dirty="0" err="1">
                <a:cs typeface="AngsanaUPC" panose="02020603050405020304" pitchFamily="18" charset="-34"/>
              </a:rPr>
              <a:t>Palamedes</a:t>
            </a:r>
            <a:r>
              <a:rPr lang="nl-NL" i="1" dirty="0">
                <a:cs typeface="AngsanaUPC" panose="02020603050405020304" pitchFamily="18" charset="-34"/>
              </a:rPr>
              <a:t> </a:t>
            </a:r>
            <a:r>
              <a:rPr lang="nl-NL" dirty="0">
                <a:cs typeface="AngsanaUPC" panose="02020603050405020304" pitchFamily="18" charset="-34"/>
              </a:rPr>
              <a:t>(1625) uit 1652 zijn alle dubbele ontkenningen geschrapt: </a:t>
            </a:r>
          </a:p>
          <a:p>
            <a:pPr marL="0" indent="0">
              <a:buNone/>
            </a:pPr>
            <a:r>
              <a:rPr lang="nl-NL" dirty="0"/>
              <a:t>	</a:t>
            </a:r>
            <a:r>
              <a:rPr lang="nl-NL" dirty="0">
                <a:cs typeface="AngsanaUPC" panose="02020603050405020304" pitchFamily="18" charset="-34"/>
              </a:rPr>
              <a:t>Versie 1625: ‘Ten leed geen </a:t>
            </a:r>
            <a:r>
              <a:rPr lang="nl-NL" dirty="0" err="1">
                <a:cs typeface="AngsanaUPC" panose="02020603050405020304" pitchFamily="18" charset="-34"/>
              </a:rPr>
              <a:t>seven</a:t>
            </a:r>
            <a:r>
              <a:rPr lang="nl-NL" dirty="0">
                <a:cs typeface="AngsanaUPC" panose="02020603050405020304" pitchFamily="18" charset="-34"/>
              </a:rPr>
              <a:t> jaar…’</a:t>
            </a:r>
          </a:p>
          <a:p>
            <a:pPr marL="0" indent="0">
              <a:buNone/>
            </a:pPr>
            <a:r>
              <a:rPr lang="nl-NL" dirty="0">
                <a:cs typeface="AngsanaUPC" panose="02020603050405020304" pitchFamily="18" charset="-34"/>
              </a:rPr>
              <a:t>	Versie 1652: ‘Het </a:t>
            </a:r>
            <a:r>
              <a:rPr lang="nl-NL" dirty="0" err="1">
                <a:cs typeface="AngsanaUPC" panose="02020603050405020304" pitchFamily="18" charset="-34"/>
              </a:rPr>
              <a:t>leedt</a:t>
            </a:r>
            <a:r>
              <a:rPr lang="nl-NL" dirty="0">
                <a:cs typeface="AngsanaUPC" panose="02020603050405020304" pitchFamily="18" charset="-34"/>
              </a:rPr>
              <a:t> geen </a:t>
            </a:r>
            <a:r>
              <a:rPr lang="nl-NL" dirty="0" err="1">
                <a:cs typeface="AngsanaUPC" panose="02020603050405020304" pitchFamily="18" charset="-34"/>
              </a:rPr>
              <a:t>seven</a:t>
            </a:r>
            <a:r>
              <a:rPr lang="nl-NL" dirty="0">
                <a:cs typeface="AngsanaUPC" panose="02020603050405020304" pitchFamily="18" charset="-34"/>
              </a:rPr>
              <a:t> </a:t>
            </a:r>
            <a:r>
              <a:rPr lang="nl-NL" dirty="0" err="1">
                <a:cs typeface="AngsanaUPC" panose="02020603050405020304" pitchFamily="18" charset="-34"/>
              </a:rPr>
              <a:t>jaer</a:t>
            </a:r>
            <a:r>
              <a:rPr lang="nl-NL" dirty="0">
                <a:cs typeface="AngsanaUPC" panose="02020603050405020304" pitchFamily="18" charset="-34"/>
              </a:rPr>
              <a:t>…’</a:t>
            </a:r>
          </a:p>
          <a:p>
            <a:pPr marL="0" indent="0">
              <a:buNone/>
            </a:pPr>
            <a:r>
              <a:rPr lang="nl-NL" dirty="0" smtClean="0">
                <a:cs typeface="AngsanaUPC" panose="02020603050405020304" pitchFamily="18" charset="-34"/>
              </a:rPr>
              <a:t>Onderzoeksresultaten </a:t>
            </a:r>
            <a:r>
              <a:rPr lang="nl-NL" dirty="0">
                <a:cs typeface="AngsanaUPC" panose="02020603050405020304" pitchFamily="18" charset="-34"/>
              </a:rPr>
              <a:t>afkomstig uit: Wouden, Ton van der, ‘Meer over dubbele ontkenningen. Reactie op Piet </a:t>
            </a:r>
            <a:r>
              <a:rPr lang="nl-NL" dirty="0" err="1">
                <a:cs typeface="AngsanaUPC" panose="02020603050405020304" pitchFamily="18" charset="-34"/>
              </a:rPr>
              <a:t>Paardekooper</a:t>
            </a:r>
            <a:r>
              <a:rPr lang="nl-NL" dirty="0">
                <a:cs typeface="AngsanaUPC" panose="02020603050405020304" pitchFamily="18" charset="-34"/>
              </a:rPr>
              <a:t>’. In: </a:t>
            </a:r>
            <a:r>
              <a:rPr lang="nl-NL" i="1" dirty="0">
                <a:cs typeface="AngsanaUPC" panose="02020603050405020304" pitchFamily="18" charset="-34"/>
              </a:rPr>
              <a:t>Neerlandstiek.nl </a:t>
            </a:r>
            <a:r>
              <a:rPr lang="nl-NL" dirty="0">
                <a:cs typeface="AngsanaUPC" panose="02020603050405020304" pitchFamily="18" charset="-34"/>
              </a:rPr>
              <a:t>(2007). Digitaal raadpleegbaar: </a:t>
            </a:r>
            <a:r>
              <a:rPr lang="nl-NL" u="sng" dirty="0">
                <a:cs typeface="AngsanaUPC" panose="02020603050405020304" pitchFamily="18" charset="-34"/>
                <a:hlinkClick r:id="rId3"/>
              </a:rPr>
              <a:t>http://www.meertens.knaw.nl/neerlandistiek/</a:t>
            </a:r>
            <a:r>
              <a:rPr lang="nl-NL" dirty="0">
                <a:cs typeface="AngsanaUPC" panose="02020603050405020304" pitchFamily="18" charset="-34"/>
              </a:rPr>
              <a:t>. </a:t>
            </a:r>
          </a:p>
          <a:p>
            <a:pPr marL="0" indent="0">
              <a:buNone/>
            </a:pPr>
            <a:endParaRPr lang="nl-NL" dirty="0"/>
          </a:p>
        </p:txBody>
      </p:sp>
      <p:sp>
        <p:nvSpPr>
          <p:cNvPr id="5" name="Title 1"/>
          <p:cNvSpPr>
            <a:spLocks noGrp="1"/>
          </p:cNvSpPr>
          <p:nvPr>
            <p:ph type="title"/>
          </p:nvPr>
        </p:nvSpPr>
        <p:spPr>
          <a:xfrm>
            <a:off x="457200" y="274638"/>
            <a:ext cx="8229600" cy="1143000"/>
          </a:xfrm>
        </p:spPr>
        <p:txBody>
          <a:bodyPr>
            <a:normAutofit fontScale="90000"/>
          </a:bodyPr>
          <a:lstStyle/>
          <a:p>
            <a:r>
              <a:rPr lang="nl-NL" b="1" dirty="0">
                <a:cs typeface="AngsanaUPC" panose="02020603050405020304" pitchFamily="18" charset="-34"/>
              </a:rPr>
              <a:t>Gevolg: Vondel schaaft zijn teksten bij</a:t>
            </a:r>
          </a:p>
        </p:txBody>
      </p:sp>
    </p:spTree>
    <p:extLst>
      <p:ext uri="{BB962C8B-B14F-4D97-AF65-F5344CB8AC3E}">
        <p14:creationId xmlns:p14="http://schemas.microsoft.com/office/powerpoint/2010/main" val="2289208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9525" y="506376"/>
            <a:ext cx="9334500" cy="857250"/>
          </a:xfrm>
        </p:spPr>
        <p:txBody>
          <a:bodyPr/>
          <a:lstStyle/>
          <a:p>
            <a:pPr>
              <a:spcBef>
                <a:spcPts val="2000"/>
              </a:spcBef>
            </a:pPr>
            <a:r>
              <a:rPr lang="nl-NL" sz="4000" b="1" dirty="0"/>
              <a:t>Taalkundige contexten:</a:t>
            </a:r>
            <a:br>
              <a:rPr lang="nl-NL" sz="4000" b="1" dirty="0"/>
            </a:br>
            <a:r>
              <a:rPr lang="nl-NL" sz="4000" b="1" dirty="0"/>
              <a:t>Kramer (2016): negatie in Hoofts brieven</a:t>
            </a:r>
            <a:br>
              <a:rPr lang="nl-NL" sz="4000" b="1" dirty="0"/>
            </a:br>
            <a:endParaRPr lang="nl-NL" sz="4000" b="1"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911353954"/>
              </p:ext>
            </p:extLst>
          </p:nvPr>
        </p:nvGraphicFramePr>
        <p:xfrm>
          <a:off x="883920" y="1363626"/>
          <a:ext cx="7010400" cy="4553568"/>
        </p:xfrm>
        <a:graphic>
          <a:graphicData uri="http://schemas.openxmlformats.org/drawingml/2006/table">
            <a:tbl>
              <a:tblPr firstRow="1" bandRow="1">
                <a:tableStyleId>{5C22544A-7EE6-4342-B048-85BDC9FD1C3A}</a:tableStyleId>
              </a:tblPr>
              <a:tblGrid>
                <a:gridCol w="1290320">
                  <a:extLst>
                    <a:ext uri="{9D8B030D-6E8A-4147-A177-3AD203B41FA5}">
                      <a16:colId xmlns="" xmlns:a16="http://schemas.microsoft.com/office/drawing/2014/main" val="20000"/>
                    </a:ext>
                  </a:extLst>
                </a:gridCol>
                <a:gridCol w="1290320">
                  <a:extLst>
                    <a:ext uri="{9D8B030D-6E8A-4147-A177-3AD203B41FA5}">
                      <a16:colId xmlns="" xmlns:a16="http://schemas.microsoft.com/office/drawing/2014/main" val="20001"/>
                    </a:ext>
                  </a:extLst>
                </a:gridCol>
                <a:gridCol w="1290320">
                  <a:extLst>
                    <a:ext uri="{9D8B030D-6E8A-4147-A177-3AD203B41FA5}">
                      <a16:colId xmlns="" xmlns:a16="http://schemas.microsoft.com/office/drawing/2014/main" val="20002"/>
                    </a:ext>
                  </a:extLst>
                </a:gridCol>
                <a:gridCol w="1290320">
                  <a:extLst>
                    <a:ext uri="{9D8B030D-6E8A-4147-A177-3AD203B41FA5}">
                      <a16:colId xmlns="" xmlns:a16="http://schemas.microsoft.com/office/drawing/2014/main" val="20003"/>
                    </a:ext>
                  </a:extLst>
                </a:gridCol>
                <a:gridCol w="1849120">
                  <a:extLst>
                    <a:ext uri="{9D8B030D-6E8A-4147-A177-3AD203B41FA5}">
                      <a16:colId xmlns="" xmlns:a16="http://schemas.microsoft.com/office/drawing/2014/main" val="20004"/>
                    </a:ext>
                  </a:extLst>
                </a:gridCol>
              </a:tblGrid>
              <a:tr h="477756">
                <a:tc>
                  <a:txBody>
                    <a:bodyPr/>
                    <a:lstStyle/>
                    <a:p>
                      <a:pPr>
                        <a:spcAft>
                          <a:spcPts val="0"/>
                        </a:spcAft>
                      </a:pPr>
                      <a:r>
                        <a:rPr lang="nl-NL" sz="2400" dirty="0">
                          <a:solidFill>
                            <a:srgbClr val="000000"/>
                          </a:solidFill>
                          <a:effectLst/>
                          <a:latin typeface="+mj-lt"/>
                          <a:ea typeface="Times New Roman"/>
                          <a:cs typeface="Times New Roman"/>
                        </a:rPr>
                        <a:t> </a:t>
                      </a:r>
                      <a:endParaRPr lang="nl-NL" sz="2400" dirty="0">
                        <a:effectLst/>
                        <a:latin typeface="+mj-lt"/>
                        <a:ea typeface="ＭＳ 明朝"/>
                        <a:cs typeface="Times New Roman"/>
                      </a:endParaRPr>
                    </a:p>
                  </a:txBody>
                  <a:tcPr marL="44450" marR="44450" marT="0" marB="0" anchor="b"/>
                </a:tc>
                <a:tc gridSpan="2">
                  <a:txBody>
                    <a:bodyPr/>
                    <a:lstStyle/>
                    <a:p>
                      <a:pPr algn="ctr">
                        <a:spcAft>
                          <a:spcPts val="0"/>
                        </a:spcAft>
                      </a:pPr>
                      <a:r>
                        <a:rPr lang="nl-NL" sz="2400" dirty="0" err="1">
                          <a:solidFill>
                            <a:srgbClr val="FFFFFF"/>
                          </a:solidFill>
                          <a:effectLst/>
                          <a:latin typeface="+mj-lt"/>
                          <a:ea typeface="Times New Roman"/>
                          <a:cs typeface="Times New Roman"/>
                        </a:rPr>
                        <a:t>Eenledige</a:t>
                      </a:r>
                      <a:r>
                        <a:rPr lang="nl-NL" sz="2400" dirty="0">
                          <a:solidFill>
                            <a:srgbClr val="FFFFFF"/>
                          </a:solidFill>
                          <a:effectLst/>
                          <a:latin typeface="+mj-lt"/>
                          <a:ea typeface="Times New Roman"/>
                          <a:cs typeface="Times New Roman"/>
                        </a:rPr>
                        <a:t> negatie</a:t>
                      </a:r>
                      <a:endParaRPr lang="nl-NL" sz="2400" dirty="0">
                        <a:solidFill>
                          <a:srgbClr val="FFFFFF"/>
                        </a:solidFill>
                        <a:effectLst/>
                        <a:latin typeface="+mj-lt"/>
                        <a:ea typeface="ＭＳ 明朝"/>
                        <a:cs typeface="Times New Roman"/>
                      </a:endParaRPr>
                    </a:p>
                  </a:txBody>
                  <a:tcPr marL="44450" marR="44450" marT="0" marB="0" anchor="ctr"/>
                </a:tc>
                <a:tc hMerge="1">
                  <a:txBody>
                    <a:bodyPr/>
                    <a:lstStyle/>
                    <a:p>
                      <a:endParaRPr lang="nl-NL"/>
                    </a:p>
                  </a:txBody>
                  <a:tcPr/>
                </a:tc>
                <a:tc gridSpan="2">
                  <a:txBody>
                    <a:bodyPr/>
                    <a:lstStyle/>
                    <a:p>
                      <a:pPr algn="ctr">
                        <a:spcAft>
                          <a:spcPts val="0"/>
                        </a:spcAft>
                      </a:pPr>
                      <a:r>
                        <a:rPr lang="nl-NL" sz="2400" dirty="0">
                          <a:solidFill>
                            <a:schemeClr val="bg1"/>
                          </a:solidFill>
                          <a:effectLst/>
                          <a:latin typeface="+mn-lt"/>
                          <a:ea typeface="Times New Roman"/>
                          <a:cs typeface="Times New Roman"/>
                        </a:rPr>
                        <a:t>Tweeledige negatie</a:t>
                      </a:r>
                      <a:endParaRPr lang="nl-NL" sz="2400" dirty="0">
                        <a:solidFill>
                          <a:schemeClr val="bg1"/>
                        </a:solidFill>
                        <a:effectLst/>
                        <a:latin typeface="+mn-lt"/>
                        <a:ea typeface="ＭＳ 明朝"/>
                        <a:cs typeface="Times New Roman"/>
                      </a:endParaRPr>
                    </a:p>
                  </a:txBody>
                  <a:tcPr marL="44450" marR="44450" marT="0" marB="0" anchor="ctr"/>
                </a:tc>
                <a:tc hMerge="1">
                  <a:txBody>
                    <a:bodyPr/>
                    <a:lstStyle/>
                    <a:p>
                      <a:endParaRPr lang="nl-NL"/>
                    </a:p>
                  </a:txBody>
                  <a:tcPr/>
                </a:tc>
                <a:extLst>
                  <a:ext uri="{0D108BD9-81ED-4DB2-BD59-A6C34878D82A}">
                    <a16:rowId xmlns="" xmlns:a16="http://schemas.microsoft.com/office/drawing/2014/main" val="10000"/>
                  </a:ext>
                </a:extLst>
              </a:tr>
              <a:tr h="477756">
                <a:tc>
                  <a:txBody>
                    <a:bodyPr/>
                    <a:lstStyle/>
                    <a:p>
                      <a:pPr>
                        <a:spcAft>
                          <a:spcPts val="0"/>
                        </a:spcAft>
                      </a:pPr>
                      <a:r>
                        <a:rPr lang="nl-NL" sz="2400" dirty="0">
                          <a:solidFill>
                            <a:srgbClr val="000000"/>
                          </a:solidFill>
                          <a:effectLst/>
                          <a:latin typeface="+mj-lt"/>
                          <a:ea typeface="Times New Roman"/>
                          <a:cs typeface="Times New Roman"/>
                        </a:rPr>
                        <a:t> </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N</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N</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1"/>
                  </a:ext>
                </a:extLst>
              </a:tr>
              <a:tr h="477756">
                <a:tc>
                  <a:txBody>
                    <a:bodyPr/>
                    <a:lstStyle/>
                    <a:p>
                      <a:pPr>
                        <a:spcAft>
                          <a:spcPts val="0"/>
                        </a:spcAft>
                      </a:pPr>
                      <a:r>
                        <a:rPr lang="nl-NL" sz="2400" dirty="0">
                          <a:solidFill>
                            <a:srgbClr val="000000"/>
                          </a:solidFill>
                          <a:effectLst/>
                          <a:latin typeface="+mj-lt"/>
                          <a:ea typeface="Times New Roman"/>
                          <a:cs typeface="Times New Roman"/>
                        </a:rPr>
                        <a:t>CSOV</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69</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83%</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14</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17%</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2"/>
                  </a:ext>
                </a:extLst>
              </a:tr>
              <a:tr h="477756">
                <a:tc>
                  <a:txBody>
                    <a:bodyPr/>
                    <a:lstStyle/>
                    <a:p>
                      <a:pPr>
                        <a:spcAft>
                          <a:spcPts val="0"/>
                        </a:spcAft>
                      </a:pPr>
                      <a:r>
                        <a:rPr lang="nl-NL" sz="2400" dirty="0">
                          <a:solidFill>
                            <a:srgbClr val="000000"/>
                          </a:solidFill>
                          <a:effectLst/>
                          <a:latin typeface="+mj-lt"/>
                          <a:ea typeface="Times New Roman"/>
                          <a:cs typeface="Times New Roman"/>
                        </a:rPr>
                        <a:t>XSV</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22</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76%</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7</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24%</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3"/>
                  </a:ext>
                </a:extLst>
              </a:tr>
              <a:tr h="477756">
                <a:tc>
                  <a:txBody>
                    <a:bodyPr/>
                    <a:lstStyle/>
                    <a:p>
                      <a:pPr>
                        <a:spcAft>
                          <a:spcPts val="0"/>
                        </a:spcAft>
                      </a:pPr>
                      <a:r>
                        <a:rPr lang="nl-NL" sz="2400" dirty="0">
                          <a:solidFill>
                            <a:srgbClr val="000000"/>
                          </a:solidFill>
                          <a:effectLst/>
                          <a:latin typeface="+mj-lt"/>
                          <a:ea typeface="Times New Roman"/>
                          <a:cs typeface="Times New Roman"/>
                        </a:rPr>
                        <a:t>SVO</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50</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74%</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17</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26%</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4"/>
                  </a:ext>
                </a:extLst>
              </a:tr>
              <a:tr h="648349">
                <a:tc>
                  <a:txBody>
                    <a:bodyPr/>
                    <a:lstStyle/>
                    <a:p>
                      <a:pPr>
                        <a:spcAft>
                          <a:spcPts val="0"/>
                        </a:spcAft>
                      </a:pPr>
                      <a:r>
                        <a:rPr lang="nl-NL" sz="2400" dirty="0">
                          <a:solidFill>
                            <a:srgbClr val="000000"/>
                          </a:solidFill>
                          <a:effectLst/>
                          <a:latin typeface="+mj-lt"/>
                          <a:ea typeface="Times New Roman"/>
                          <a:cs typeface="Times New Roman"/>
                        </a:rPr>
                        <a:t>Niet = Niets</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4</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67%</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2</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33%</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5"/>
                  </a:ext>
                </a:extLst>
              </a:tr>
              <a:tr h="477756">
                <a:tc>
                  <a:txBody>
                    <a:bodyPr/>
                    <a:lstStyle/>
                    <a:p>
                      <a:pPr>
                        <a:spcAft>
                          <a:spcPts val="0"/>
                        </a:spcAft>
                      </a:pPr>
                      <a:r>
                        <a:rPr lang="nl-NL" sz="2400" dirty="0">
                          <a:solidFill>
                            <a:srgbClr val="000000"/>
                          </a:solidFill>
                          <a:effectLst/>
                          <a:latin typeface="+mj-lt"/>
                          <a:ea typeface="Times New Roman"/>
                          <a:cs typeface="Times New Roman"/>
                        </a:rPr>
                        <a:t>Lokaal</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80</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93%</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6</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dirty="0">
                          <a:solidFill>
                            <a:srgbClr val="000000"/>
                          </a:solidFill>
                          <a:effectLst/>
                          <a:latin typeface="+mj-lt"/>
                          <a:ea typeface="Times New Roman"/>
                          <a:cs typeface="Times New Roman"/>
                        </a:rPr>
                        <a:t>7%</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6"/>
                  </a:ext>
                </a:extLst>
              </a:tr>
              <a:tr h="477756">
                <a:tc>
                  <a:txBody>
                    <a:bodyPr/>
                    <a:lstStyle/>
                    <a:p>
                      <a:pPr>
                        <a:spcAft>
                          <a:spcPts val="0"/>
                        </a:spcAft>
                      </a:pPr>
                      <a:r>
                        <a:rPr lang="nl-NL" sz="2400" dirty="0">
                          <a:solidFill>
                            <a:srgbClr val="000000"/>
                          </a:solidFill>
                          <a:effectLst/>
                          <a:latin typeface="+mj-lt"/>
                          <a:ea typeface="Times New Roman"/>
                          <a:cs typeface="Times New Roman"/>
                        </a:rPr>
                        <a:t>V1</a:t>
                      </a:r>
                      <a:endParaRPr lang="nl-NL" sz="2400" dirty="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4</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100%</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0</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a:solidFill>
                            <a:srgbClr val="000000"/>
                          </a:solidFill>
                          <a:effectLst/>
                          <a:latin typeface="+mj-lt"/>
                          <a:ea typeface="Times New Roman"/>
                          <a:cs typeface="Times New Roman"/>
                        </a:rPr>
                        <a:t>0%</a:t>
                      </a:r>
                      <a:endParaRPr lang="nl-NL" sz="240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7"/>
                  </a:ext>
                </a:extLst>
              </a:tr>
              <a:tr h="477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0000"/>
                          </a:solidFill>
                          <a:effectLst/>
                          <a:latin typeface="+mj-lt"/>
                          <a:ea typeface="Times New Roman"/>
                          <a:cs typeface="Times New Roman"/>
                        </a:rPr>
                        <a:t> </a:t>
                      </a:r>
                      <a:r>
                        <a:rPr lang="nl-NL" sz="2400" b="1" dirty="0">
                          <a:solidFill>
                            <a:srgbClr val="000000"/>
                          </a:solidFill>
                          <a:effectLst/>
                          <a:latin typeface="+mn-lt"/>
                          <a:ea typeface="Times New Roman"/>
                          <a:cs typeface="Times New Roman"/>
                        </a:rPr>
                        <a:t>Totaal</a:t>
                      </a:r>
                      <a:endParaRPr lang="nl-NL" sz="2400" dirty="0">
                        <a:effectLst/>
                        <a:latin typeface="+mn-lt"/>
                        <a:ea typeface="ＭＳ 明朝"/>
                        <a:cs typeface="Times New Roman"/>
                      </a:endParaRPr>
                    </a:p>
                  </a:txBody>
                  <a:tcPr marL="44450" marR="44450" marT="0" marB="0" anchor="ctr"/>
                </a:tc>
                <a:tc>
                  <a:txBody>
                    <a:bodyPr/>
                    <a:lstStyle/>
                    <a:p>
                      <a:pPr algn="ctr">
                        <a:spcAft>
                          <a:spcPts val="0"/>
                        </a:spcAft>
                      </a:pPr>
                      <a:r>
                        <a:rPr lang="nl-NL" sz="2400" b="1">
                          <a:solidFill>
                            <a:srgbClr val="000000"/>
                          </a:solidFill>
                          <a:effectLst/>
                          <a:latin typeface="+mj-lt"/>
                          <a:ea typeface="Times New Roman"/>
                          <a:cs typeface="Times New Roman"/>
                        </a:rPr>
                        <a:t>229</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b="1">
                          <a:solidFill>
                            <a:srgbClr val="000000"/>
                          </a:solidFill>
                          <a:effectLst/>
                          <a:latin typeface="+mj-lt"/>
                          <a:ea typeface="Times New Roman"/>
                          <a:cs typeface="Times New Roman"/>
                        </a:rPr>
                        <a:t>83%</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b="1">
                          <a:solidFill>
                            <a:srgbClr val="000000"/>
                          </a:solidFill>
                          <a:effectLst/>
                          <a:latin typeface="+mj-lt"/>
                          <a:ea typeface="Times New Roman"/>
                          <a:cs typeface="Times New Roman"/>
                        </a:rPr>
                        <a:t>46</a:t>
                      </a:r>
                      <a:endParaRPr lang="nl-NL" sz="2400">
                        <a:effectLst/>
                        <a:latin typeface="+mj-lt"/>
                        <a:ea typeface="ＭＳ 明朝"/>
                        <a:cs typeface="Times New Roman"/>
                      </a:endParaRPr>
                    </a:p>
                  </a:txBody>
                  <a:tcPr marL="44450" marR="44450" marT="0" marB="0" anchor="ctr"/>
                </a:tc>
                <a:tc>
                  <a:txBody>
                    <a:bodyPr/>
                    <a:lstStyle/>
                    <a:p>
                      <a:pPr algn="ctr">
                        <a:spcAft>
                          <a:spcPts val="0"/>
                        </a:spcAft>
                      </a:pPr>
                      <a:r>
                        <a:rPr lang="nl-NL" sz="2400" b="1" dirty="0">
                          <a:solidFill>
                            <a:srgbClr val="000000"/>
                          </a:solidFill>
                          <a:effectLst/>
                          <a:latin typeface="+mj-lt"/>
                          <a:ea typeface="Times New Roman"/>
                          <a:cs typeface="Times New Roman"/>
                        </a:rPr>
                        <a:t>17%</a:t>
                      </a:r>
                      <a:endParaRPr lang="nl-NL" sz="2400" dirty="0">
                        <a:effectLst/>
                        <a:latin typeface="+mj-lt"/>
                        <a:ea typeface="ＭＳ 明朝"/>
                        <a:cs typeface="Times New Roman"/>
                      </a:endParaRPr>
                    </a:p>
                  </a:txBody>
                  <a:tcPr marL="44450" marR="44450" marT="0" marB="0" anchor="ctr"/>
                </a:tc>
                <a:extLst>
                  <a:ext uri="{0D108BD9-81ED-4DB2-BD59-A6C34878D82A}">
                    <a16:rowId xmlns="" xmlns:a16="http://schemas.microsoft.com/office/drawing/2014/main" val="10008"/>
                  </a:ext>
                </a:extLst>
              </a:tr>
            </a:tbl>
          </a:graphicData>
        </a:graphic>
      </p:graphicFrame>
      <p:sp>
        <p:nvSpPr>
          <p:cNvPr id="3" name="TextBox 2"/>
          <p:cNvSpPr txBox="1"/>
          <p:nvPr/>
        </p:nvSpPr>
        <p:spPr>
          <a:xfrm>
            <a:off x="423232" y="5934670"/>
            <a:ext cx="8468985" cy="923330"/>
          </a:xfrm>
          <a:prstGeom prst="rect">
            <a:avLst/>
          </a:prstGeom>
          <a:noFill/>
        </p:spPr>
        <p:txBody>
          <a:bodyPr wrap="none" rtlCol="0">
            <a:spAutoFit/>
          </a:bodyPr>
          <a:lstStyle/>
          <a:p>
            <a:r>
              <a:rPr lang="nl-NL" dirty="0"/>
              <a:t>Gebaseerd op brieven uit de laatste vijf jaar waarin Hooft nog tweeledige negatie gebruikte: </a:t>
            </a:r>
          </a:p>
          <a:p>
            <a:r>
              <a:rPr lang="nl-NL" dirty="0"/>
              <a:t>1633-1638.</a:t>
            </a:r>
            <a:br>
              <a:rPr lang="nl-NL" dirty="0"/>
            </a:br>
            <a:endParaRPr lang="nl-NL" dirty="0"/>
          </a:p>
        </p:txBody>
      </p:sp>
    </p:spTree>
    <p:extLst>
      <p:ext uri="{BB962C8B-B14F-4D97-AF65-F5344CB8AC3E}">
        <p14:creationId xmlns:p14="http://schemas.microsoft.com/office/powerpoint/2010/main" val="2481541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466" y="2243469"/>
            <a:ext cx="8133906" cy="4433777"/>
          </a:xfrm>
        </p:spPr>
        <p:txBody>
          <a:bodyPr>
            <a:normAutofit fontScale="85000" lnSpcReduction="20000"/>
          </a:bodyPr>
          <a:lstStyle/>
          <a:p>
            <a:r>
              <a:rPr lang="nl-NL" dirty="0"/>
              <a:t>Voorbeeld: P.C. Hooft correspondeert met vriendin Maria Tesselschade na het overlijden van zijn vrouw Christina van Erp: beeldspraak, retorische vragen, parallellie zetten Hoofts boodschap kracht bij </a:t>
            </a:r>
          </a:p>
          <a:p>
            <a:pPr marL="0" indent="0">
              <a:buNone/>
            </a:pPr>
            <a:r>
              <a:rPr lang="nl-NL" dirty="0"/>
              <a:t>De </a:t>
            </a:r>
            <a:r>
              <a:rPr lang="nl-NL" dirty="0" err="1"/>
              <a:t>wijsen</a:t>
            </a:r>
            <a:r>
              <a:rPr lang="nl-NL" dirty="0"/>
              <a:t> gebieden </a:t>
            </a:r>
            <a:r>
              <a:rPr lang="nl-NL" dirty="0" err="1"/>
              <a:t>verliesbaer</a:t>
            </a:r>
            <a:r>
              <a:rPr lang="nl-NL" dirty="0"/>
              <a:t> goedt </a:t>
            </a:r>
            <a:r>
              <a:rPr lang="nl-NL" dirty="0" err="1"/>
              <a:t>loshartigh</a:t>
            </a:r>
            <a:r>
              <a:rPr lang="nl-NL" dirty="0"/>
              <a:t> te lieven ende 't </a:t>
            </a:r>
            <a:r>
              <a:rPr lang="nl-NL" dirty="0" err="1"/>
              <a:t>verlooren</a:t>
            </a:r>
            <a:r>
              <a:rPr lang="nl-NL" dirty="0"/>
              <a:t> zonder bedroeven over te </a:t>
            </a:r>
            <a:r>
              <a:rPr lang="nl-NL" dirty="0" err="1"/>
              <a:t>setten</a:t>
            </a:r>
            <a:r>
              <a:rPr lang="nl-NL" dirty="0"/>
              <a:t>. Tot houden van 't eerste </a:t>
            </a:r>
            <a:r>
              <a:rPr lang="nl-NL" dirty="0" err="1"/>
              <a:t>gebodt</a:t>
            </a:r>
            <a:r>
              <a:rPr lang="nl-NL" dirty="0"/>
              <a:t> heb </a:t>
            </a:r>
            <a:r>
              <a:rPr lang="nl-NL" dirty="0" err="1"/>
              <a:t>ick</a:t>
            </a:r>
            <a:r>
              <a:rPr lang="nl-NL" dirty="0"/>
              <a:t> altoos zoo </a:t>
            </a:r>
            <a:r>
              <a:rPr lang="nl-NL" dirty="0" err="1"/>
              <a:t>weenigh</a:t>
            </a:r>
            <a:r>
              <a:rPr lang="nl-NL" dirty="0"/>
              <a:t> </a:t>
            </a:r>
            <a:r>
              <a:rPr lang="nl-NL" dirty="0" err="1"/>
              <a:t>wils</a:t>
            </a:r>
            <a:r>
              <a:rPr lang="nl-NL" dirty="0"/>
              <a:t> </a:t>
            </a:r>
            <a:r>
              <a:rPr lang="nl-NL" dirty="0" err="1"/>
              <a:t>gehadt</a:t>
            </a:r>
            <a:r>
              <a:rPr lang="nl-NL" dirty="0"/>
              <a:t>, dat het mij billijk </a:t>
            </a:r>
            <a:r>
              <a:rPr lang="nl-NL" dirty="0" err="1"/>
              <a:t>aen</a:t>
            </a:r>
            <a:r>
              <a:rPr lang="nl-NL" dirty="0"/>
              <a:t> </a:t>
            </a:r>
            <a:r>
              <a:rPr lang="nl-NL" dirty="0" err="1"/>
              <a:t>maght</a:t>
            </a:r>
            <a:r>
              <a:rPr lang="nl-NL" dirty="0"/>
              <a:t> mangelt, om het tweede te </a:t>
            </a:r>
            <a:r>
              <a:rPr lang="nl-NL" dirty="0" err="1"/>
              <a:t>volghen</a:t>
            </a:r>
            <a:r>
              <a:rPr lang="nl-NL" dirty="0"/>
              <a:t>. Die </a:t>
            </a:r>
            <a:r>
              <a:rPr lang="nl-NL" dirty="0" err="1"/>
              <a:t>nojt</a:t>
            </a:r>
            <a:r>
              <a:rPr lang="nl-NL" dirty="0"/>
              <a:t> anders dan spelden en spijkers opzocht om, 't geen hij beminde, </a:t>
            </a:r>
            <a:r>
              <a:rPr lang="nl-NL" dirty="0" err="1"/>
              <a:t>naghelvast</a:t>
            </a:r>
            <a:r>
              <a:rPr lang="nl-NL" dirty="0"/>
              <a:t> in zijn harte te </a:t>
            </a:r>
            <a:r>
              <a:rPr lang="nl-NL" dirty="0" err="1"/>
              <a:t>maeken</a:t>
            </a:r>
            <a:r>
              <a:rPr lang="nl-NL" dirty="0"/>
              <a:t>, hoe kan 't hem </a:t>
            </a:r>
            <a:r>
              <a:rPr lang="nl-NL" dirty="0" err="1"/>
              <a:t>daer</a:t>
            </a:r>
            <a:r>
              <a:rPr lang="nl-NL" dirty="0"/>
              <a:t> </a:t>
            </a:r>
            <a:r>
              <a:rPr lang="nl-NL" dirty="0" err="1"/>
              <a:t>afgescheurt</a:t>
            </a:r>
            <a:r>
              <a:rPr lang="nl-NL" dirty="0"/>
              <a:t> worden zonder ongeneeslijke </a:t>
            </a:r>
            <a:r>
              <a:rPr lang="nl-NL" dirty="0" err="1"/>
              <a:t>reeten</a:t>
            </a:r>
            <a:r>
              <a:rPr lang="nl-NL" dirty="0"/>
              <a:t> te </a:t>
            </a:r>
            <a:r>
              <a:rPr lang="nl-NL" dirty="0" err="1"/>
              <a:t>laeten</a:t>
            </a:r>
            <a:r>
              <a:rPr lang="nl-NL" dirty="0"/>
              <a:t>? Die gewoon was zelfs de geringste gunsten ende </a:t>
            </a:r>
            <a:r>
              <a:rPr lang="nl-NL" dirty="0" err="1"/>
              <a:t>begaeftheden</a:t>
            </a:r>
            <a:r>
              <a:rPr lang="nl-NL" dirty="0"/>
              <a:t> van de </a:t>
            </a:r>
            <a:r>
              <a:rPr lang="nl-NL" dirty="0" err="1"/>
              <a:t>geene</a:t>
            </a:r>
            <a:r>
              <a:rPr lang="nl-NL" dirty="0"/>
              <a:t> die hij </a:t>
            </a:r>
            <a:r>
              <a:rPr lang="nl-NL" dirty="0" err="1"/>
              <a:t>opperlijk</a:t>
            </a:r>
            <a:r>
              <a:rPr lang="nl-NL" dirty="0"/>
              <a:t> bezint hield, </a:t>
            </a:r>
            <a:r>
              <a:rPr lang="nl-NL" dirty="0" err="1"/>
              <a:t>wt</a:t>
            </a:r>
            <a:r>
              <a:rPr lang="nl-NL" dirty="0"/>
              <a:t> te schilderen ende die beelden in </a:t>
            </a:r>
            <a:r>
              <a:rPr lang="nl-NL" dirty="0" err="1"/>
              <a:t>sijnen</a:t>
            </a:r>
            <a:r>
              <a:rPr lang="nl-NL" dirty="0"/>
              <a:t> </a:t>
            </a:r>
            <a:r>
              <a:rPr lang="nl-NL" dirty="0" err="1"/>
              <a:t>binnenborst</a:t>
            </a:r>
            <a:r>
              <a:rPr lang="nl-NL" dirty="0"/>
              <a:t> als een' </a:t>
            </a:r>
            <a:r>
              <a:rPr lang="nl-NL" dirty="0" err="1"/>
              <a:t>kappelle</a:t>
            </a:r>
            <a:r>
              <a:rPr lang="nl-NL" dirty="0"/>
              <a:t> te metsen, hoe kan hij zonder </a:t>
            </a:r>
            <a:r>
              <a:rPr lang="nl-NL" dirty="0" err="1"/>
              <a:t>mistroostigheit</a:t>
            </a:r>
            <a:r>
              <a:rPr lang="nl-NL" dirty="0"/>
              <a:t> zich zien </a:t>
            </a:r>
            <a:r>
              <a:rPr lang="nl-NL" dirty="0" err="1"/>
              <a:t>verlaeten</a:t>
            </a:r>
            <a:r>
              <a:rPr lang="nl-NL" dirty="0"/>
              <a:t> van zijnen oppersten </a:t>
            </a:r>
            <a:r>
              <a:rPr lang="nl-NL" dirty="0" err="1"/>
              <a:t>toeverlaet</a:t>
            </a:r>
            <a:r>
              <a:rPr lang="nl-NL" dirty="0"/>
              <a:t>, </a:t>
            </a:r>
            <a:r>
              <a:rPr lang="nl-NL" dirty="0" err="1"/>
              <a:t>naest</a:t>
            </a:r>
            <a:r>
              <a:rPr lang="nl-NL" dirty="0"/>
              <a:t> God? </a:t>
            </a:r>
          </a:p>
          <a:p>
            <a:pPr marL="0" indent="0">
              <a:buNone/>
            </a:pPr>
            <a:r>
              <a:rPr lang="nl-NL" dirty="0"/>
              <a:t>(Uit: P.C. Hooft, </a:t>
            </a:r>
            <a:r>
              <a:rPr lang="nl-NL" i="1" dirty="0"/>
              <a:t>Briefwisseling</a:t>
            </a:r>
            <a:r>
              <a:rPr lang="nl-NL" dirty="0"/>
              <a:t>, editie Van Tricht, 1976. Brief op 6 juli 1624)</a:t>
            </a:r>
          </a:p>
        </p:txBody>
      </p:sp>
      <p:sp>
        <p:nvSpPr>
          <p:cNvPr id="6" name="Title 1">
            <a:extLst>
              <a:ext uri="{FF2B5EF4-FFF2-40B4-BE49-F238E27FC236}">
                <a16:creationId xmlns="" xmlns:a16="http://schemas.microsoft.com/office/drawing/2014/main" id="{ECAC7A89-C178-4FC7-8990-E121FE3DFB6E}"/>
              </a:ext>
            </a:extLst>
          </p:cNvPr>
          <p:cNvSpPr>
            <a:spLocks noGrp="1"/>
          </p:cNvSpPr>
          <p:nvPr>
            <p:ph type="title"/>
          </p:nvPr>
        </p:nvSpPr>
        <p:spPr>
          <a:xfrm>
            <a:off x="914400" y="503238"/>
            <a:ext cx="7313613" cy="868362"/>
          </a:xfrm>
        </p:spPr>
        <p:txBody>
          <a:bodyPr/>
          <a:lstStyle/>
          <a:p>
            <a:r>
              <a:rPr lang="nl-NL" dirty="0"/>
              <a:t>Letterkundige contexten:</a:t>
            </a:r>
            <a:br>
              <a:rPr lang="nl-NL" dirty="0"/>
            </a:br>
            <a:r>
              <a:rPr lang="nl-NL" sz="3000" dirty="0"/>
              <a:t>Voorbeeldbrief Hooft aan Tesselschade (1624)</a:t>
            </a:r>
          </a:p>
        </p:txBody>
      </p:sp>
    </p:spTree>
    <p:extLst>
      <p:ext uri="{BB962C8B-B14F-4D97-AF65-F5344CB8AC3E}">
        <p14:creationId xmlns:p14="http://schemas.microsoft.com/office/powerpoint/2010/main" val="1136101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a:t>Letterkundige contexten:</a:t>
            </a:r>
            <a:br>
              <a:rPr lang="nl-NL" b="1" dirty="0"/>
            </a:br>
            <a:r>
              <a:rPr lang="nl-NL" sz="3000" b="1" dirty="0"/>
              <a:t>Hooft aan Tesselschade (1624)</a:t>
            </a:r>
          </a:p>
        </p:txBody>
      </p:sp>
      <p:sp>
        <p:nvSpPr>
          <p:cNvPr id="3" name="Content Placeholder 2"/>
          <p:cNvSpPr>
            <a:spLocks noGrp="1"/>
          </p:cNvSpPr>
          <p:nvPr>
            <p:ph idx="1"/>
          </p:nvPr>
        </p:nvSpPr>
        <p:spPr>
          <a:xfrm>
            <a:off x="467834" y="1735138"/>
            <a:ext cx="5086350" cy="4056062"/>
          </a:xfrm>
        </p:spPr>
        <p:txBody>
          <a:bodyPr>
            <a:normAutofit lnSpcReduction="10000"/>
          </a:bodyPr>
          <a:lstStyle/>
          <a:p>
            <a:pPr lvl="0"/>
            <a:r>
              <a:rPr lang="nl-NL" dirty="0"/>
              <a:t>De ruime eerste helft van de brief (t/m 26) heeft als algemene strekking: ik kan het niet</a:t>
            </a:r>
            <a:r>
              <a:rPr lang="nl-NL" i="1" dirty="0"/>
              <a:t> </a:t>
            </a:r>
            <a:r>
              <a:rPr lang="nl-NL" dirty="0"/>
              <a:t>helpen dat ik verdrietig ben na overlijden van mijn vrouw. </a:t>
            </a:r>
          </a:p>
          <a:p>
            <a:pPr lvl="0"/>
            <a:r>
              <a:rPr lang="nl-NL" dirty="0"/>
              <a:t>De tweede helft (26 tot einde): ik wil eigenlijk ook gewoon treuren als ik zo’n dierbaar iemand verlies, want ik wil de herinneringen koesteren en grote voorgangers treurden immers ook.</a:t>
            </a:r>
          </a:p>
          <a:p>
            <a:endParaRPr lang="nl-NL" dirty="0"/>
          </a:p>
        </p:txBody>
      </p:sp>
      <p:pic>
        <p:nvPicPr>
          <p:cNvPr id="4" name="Picture 2" descr="http://www.inghist.nl/Onderzoek/Projecten/DVN/lemmata/data/Visscher%2C%20Maria%20Tesseschade%20Roemers/lemma_body/plaatjes/VisscherMariaTesselschadeRoe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365" y="1735138"/>
            <a:ext cx="3032242" cy="418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7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423" y="1446029"/>
            <a:ext cx="8304027" cy="5273748"/>
          </a:xfrm>
        </p:spPr>
        <p:txBody>
          <a:bodyPr>
            <a:normAutofit fontScale="92500" lnSpcReduction="20000"/>
          </a:bodyPr>
          <a:lstStyle/>
          <a:p>
            <a:pPr marL="0" indent="0">
              <a:buNone/>
            </a:pPr>
            <a:r>
              <a:rPr lang="nl-NL" dirty="0"/>
              <a:t>De </a:t>
            </a:r>
            <a:r>
              <a:rPr lang="nl-NL" dirty="0" err="1"/>
              <a:t>wijsen</a:t>
            </a:r>
            <a:r>
              <a:rPr lang="nl-NL" dirty="0"/>
              <a:t> gebieden </a:t>
            </a:r>
            <a:r>
              <a:rPr lang="nl-NL" dirty="0" err="1"/>
              <a:t>verliesbaer</a:t>
            </a:r>
            <a:r>
              <a:rPr lang="nl-NL" dirty="0"/>
              <a:t> goedt </a:t>
            </a:r>
            <a:r>
              <a:rPr lang="nl-NL" dirty="0" err="1"/>
              <a:t>loshartigh</a:t>
            </a:r>
            <a:r>
              <a:rPr lang="nl-NL" dirty="0"/>
              <a:t> te lieven ende 't </a:t>
            </a:r>
            <a:r>
              <a:rPr lang="nl-NL" dirty="0" err="1"/>
              <a:t>verlooren</a:t>
            </a:r>
            <a:r>
              <a:rPr lang="nl-NL" dirty="0"/>
              <a:t> zonder bedroeven over te </a:t>
            </a:r>
            <a:r>
              <a:rPr lang="nl-NL" dirty="0" err="1"/>
              <a:t>setten</a:t>
            </a:r>
            <a:r>
              <a:rPr lang="nl-NL" dirty="0"/>
              <a:t>. Tot houden van 't eerste </a:t>
            </a:r>
            <a:r>
              <a:rPr lang="nl-NL" dirty="0" err="1"/>
              <a:t>gebodt</a:t>
            </a:r>
            <a:r>
              <a:rPr lang="nl-NL" dirty="0"/>
              <a:t> heb </a:t>
            </a:r>
            <a:r>
              <a:rPr lang="nl-NL" dirty="0" err="1"/>
              <a:t>ick</a:t>
            </a:r>
            <a:r>
              <a:rPr lang="nl-NL" dirty="0"/>
              <a:t> altoos zoo </a:t>
            </a:r>
            <a:r>
              <a:rPr lang="nl-NL" dirty="0" err="1"/>
              <a:t>weenigh</a:t>
            </a:r>
            <a:r>
              <a:rPr lang="nl-NL" dirty="0"/>
              <a:t> </a:t>
            </a:r>
            <a:r>
              <a:rPr lang="nl-NL" dirty="0" err="1"/>
              <a:t>wils</a:t>
            </a:r>
            <a:r>
              <a:rPr lang="nl-NL" dirty="0"/>
              <a:t> </a:t>
            </a:r>
            <a:r>
              <a:rPr lang="nl-NL" dirty="0" err="1"/>
              <a:t>gehadt</a:t>
            </a:r>
            <a:r>
              <a:rPr lang="nl-NL" dirty="0"/>
              <a:t>, dat het mij billijk </a:t>
            </a:r>
            <a:r>
              <a:rPr lang="nl-NL" dirty="0" err="1"/>
              <a:t>aen</a:t>
            </a:r>
            <a:r>
              <a:rPr lang="nl-NL" dirty="0"/>
              <a:t> </a:t>
            </a:r>
            <a:r>
              <a:rPr lang="nl-NL" dirty="0" err="1"/>
              <a:t>maght</a:t>
            </a:r>
            <a:r>
              <a:rPr lang="nl-NL" dirty="0"/>
              <a:t> mangelt, om het tweede te </a:t>
            </a:r>
            <a:r>
              <a:rPr lang="nl-NL" dirty="0" err="1"/>
              <a:t>volghen</a:t>
            </a:r>
            <a:r>
              <a:rPr lang="nl-NL" dirty="0"/>
              <a:t>. Die </a:t>
            </a:r>
            <a:r>
              <a:rPr lang="nl-NL" dirty="0" err="1"/>
              <a:t>nojt</a:t>
            </a:r>
            <a:r>
              <a:rPr lang="nl-NL" dirty="0"/>
              <a:t> anders dan spelden en spijkers opzocht om, 't geen hij beminde, </a:t>
            </a:r>
            <a:r>
              <a:rPr lang="nl-NL" dirty="0" err="1"/>
              <a:t>naghelvast</a:t>
            </a:r>
            <a:r>
              <a:rPr lang="nl-NL" dirty="0"/>
              <a:t> in zijn harte te </a:t>
            </a:r>
            <a:r>
              <a:rPr lang="nl-NL" dirty="0" err="1"/>
              <a:t>maeken</a:t>
            </a:r>
            <a:r>
              <a:rPr lang="nl-NL" dirty="0"/>
              <a:t>, hoe kan 't hem </a:t>
            </a:r>
            <a:r>
              <a:rPr lang="nl-NL" dirty="0" err="1"/>
              <a:t>daer</a:t>
            </a:r>
            <a:r>
              <a:rPr lang="nl-NL" dirty="0"/>
              <a:t> </a:t>
            </a:r>
            <a:r>
              <a:rPr lang="nl-NL" dirty="0" err="1"/>
              <a:t>afgescheurt</a:t>
            </a:r>
            <a:r>
              <a:rPr lang="nl-NL" dirty="0"/>
              <a:t> worden zonder ongeneeslijke </a:t>
            </a:r>
            <a:r>
              <a:rPr lang="nl-NL" dirty="0" err="1"/>
              <a:t>reeten</a:t>
            </a:r>
            <a:r>
              <a:rPr lang="nl-NL" dirty="0"/>
              <a:t> te </a:t>
            </a:r>
            <a:r>
              <a:rPr lang="nl-NL" dirty="0" err="1"/>
              <a:t>laeten</a:t>
            </a:r>
            <a:r>
              <a:rPr lang="nl-NL" dirty="0"/>
              <a:t>? Die gewoon was zelfs de geringste gunsten ende </a:t>
            </a:r>
            <a:r>
              <a:rPr lang="nl-NL" dirty="0" err="1"/>
              <a:t>begaeftheden</a:t>
            </a:r>
            <a:r>
              <a:rPr lang="nl-NL" dirty="0"/>
              <a:t> van de </a:t>
            </a:r>
            <a:r>
              <a:rPr lang="nl-NL" dirty="0" err="1"/>
              <a:t>geene</a:t>
            </a:r>
            <a:r>
              <a:rPr lang="nl-NL" dirty="0"/>
              <a:t> die hij </a:t>
            </a:r>
            <a:r>
              <a:rPr lang="nl-NL" dirty="0" err="1"/>
              <a:t>opperlijk</a:t>
            </a:r>
            <a:r>
              <a:rPr lang="nl-NL" dirty="0"/>
              <a:t> bezint hield, </a:t>
            </a:r>
            <a:r>
              <a:rPr lang="nl-NL" dirty="0" err="1"/>
              <a:t>wt</a:t>
            </a:r>
            <a:r>
              <a:rPr lang="nl-NL" dirty="0"/>
              <a:t> te schilderen ende die beelden in </a:t>
            </a:r>
            <a:r>
              <a:rPr lang="nl-NL" dirty="0" err="1"/>
              <a:t>sijnen</a:t>
            </a:r>
            <a:r>
              <a:rPr lang="nl-NL" dirty="0"/>
              <a:t> </a:t>
            </a:r>
            <a:r>
              <a:rPr lang="nl-NL" dirty="0" err="1"/>
              <a:t>binnenborst</a:t>
            </a:r>
            <a:r>
              <a:rPr lang="nl-NL" dirty="0"/>
              <a:t> als een' </a:t>
            </a:r>
            <a:r>
              <a:rPr lang="nl-NL" dirty="0" err="1"/>
              <a:t>kappelle</a:t>
            </a:r>
            <a:r>
              <a:rPr lang="nl-NL" dirty="0"/>
              <a:t> te metsen, hoe kan hij zonder </a:t>
            </a:r>
            <a:r>
              <a:rPr lang="nl-NL" dirty="0" err="1"/>
              <a:t>mistroostigheit</a:t>
            </a:r>
            <a:r>
              <a:rPr lang="nl-NL" dirty="0"/>
              <a:t> zich zien </a:t>
            </a:r>
            <a:r>
              <a:rPr lang="nl-NL" dirty="0" err="1"/>
              <a:t>verlaeten</a:t>
            </a:r>
            <a:r>
              <a:rPr lang="nl-NL" dirty="0"/>
              <a:t> van zijnen oppersten </a:t>
            </a:r>
            <a:r>
              <a:rPr lang="nl-NL" dirty="0" err="1"/>
              <a:t>toeverlaet</a:t>
            </a:r>
            <a:r>
              <a:rPr lang="nl-NL" dirty="0"/>
              <a:t>, </a:t>
            </a:r>
            <a:r>
              <a:rPr lang="nl-NL" dirty="0" err="1"/>
              <a:t>naest</a:t>
            </a:r>
            <a:r>
              <a:rPr lang="nl-NL" dirty="0"/>
              <a:t> God? Evenwel heb </a:t>
            </a:r>
            <a:r>
              <a:rPr lang="nl-NL" dirty="0" err="1"/>
              <a:t>ick</a:t>
            </a:r>
            <a:r>
              <a:rPr lang="nl-NL" dirty="0"/>
              <a:t> het geloof niet, dat </a:t>
            </a:r>
            <a:r>
              <a:rPr lang="nl-NL" dirty="0" err="1"/>
              <a:t>droefheidt</a:t>
            </a:r>
            <a:r>
              <a:rPr lang="nl-NL" dirty="0"/>
              <a:t> </a:t>
            </a:r>
            <a:r>
              <a:rPr lang="nl-NL" dirty="0" err="1"/>
              <a:t>deughd</a:t>
            </a:r>
            <a:r>
              <a:rPr lang="nl-NL" dirty="0"/>
              <a:t> is, </a:t>
            </a:r>
            <a:r>
              <a:rPr lang="nl-NL" dirty="0" err="1"/>
              <a:t>oft</a:t>
            </a:r>
            <a:r>
              <a:rPr lang="nl-NL" dirty="0"/>
              <a:t> kante mij met </a:t>
            </a:r>
            <a:r>
              <a:rPr lang="nl-NL" dirty="0" err="1"/>
              <a:t>stijfzinnigheidt</a:t>
            </a:r>
            <a:r>
              <a:rPr lang="nl-NL" dirty="0"/>
              <a:t> tegens allen troost. Te zeer zoude mij </a:t>
            </a:r>
            <a:r>
              <a:rPr lang="nl-NL" dirty="0" err="1"/>
              <a:t>wroeghen</a:t>
            </a:r>
            <a:r>
              <a:rPr lang="nl-NL" dirty="0"/>
              <a:t> </a:t>
            </a:r>
            <a:r>
              <a:rPr lang="nl-NL" dirty="0" err="1"/>
              <a:t>d'ongehoorsaemheidt</a:t>
            </a:r>
            <a:r>
              <a:rPr lang="nl-NL" dirty="0"/>
              <a:t> jegens de </a:t>
            </a:r>
            <a:r>
              <a:rPr lang="nl-NL" dirty="0" err="1"/>
              <a:t>geene</a:t>
            </a:r>
            <a:r>
              <a:rPr lang="nl-NL" dirty="0"/>
              <a:t> die onder </a:t>
            </a:r>
            <a:r>
              <a:rPr lang="nl-NL" dirty="0" err="1"/>
              <a:t>haer</a:t>
            </a:r>
            <a:r>
              <a:rPr lang="nl-NL" dirty="0"/>
              <a:t> </a:t>
            </a:r>
            <a:r>
              <a:rPr lang="nl-NL" dirty="0" err="1"/>
              <a:t>wterste</a:t>
            </a:r>
            <a:r>
              <a:rPr lang="nl-NL" dirty="0"/>
              <a:t> wille mij de </a:t>
            </a:r>
            <a:r>
              <a:rPr lang="nl-NL" dirty="0" err="1"/>
              <a:t>verquikking</a:t>
            </a:r>
            <a:r>
              <a:rPr lang="nl-NL" dirty="0"/>
              <a:t> mijns </a:t>
            </a:r>
            <a:r>
              <a:rPr lang="nl-NL" dirty="0" err="1"/>
              <a:t>gemoeds</a:t>
            </a:r>
            <a:r>
              <a:rPr lang="nl-NL" dirty="0"/>
              <a:t> zoo </a:t>
            </a:r>
            <a:r>
              <a:rPr lang="nl-NL" dirty="0" err="1"/>
              <a:t>ernstelijk</a:t>
            </a:r>
            <a:r>
              <a:rPr lang="nl-NL" dirty="0"/>
              <a:t> bevolen heeft. </a:t>
            </a:r>
            <a:r>
              <a:rPr lang="nl-NL" dirty="0" err="1">
                <a:solidFill>
                  <a:srgbClr val="FF0000"/>
                </a:solidFill>
              </a:rPr>
              <a:t>Ick</a:t>
            </a:r>
            <a:r>
              <a:rPr lang="nl-NL" dirty="0">
                <a:solidFill>
                  <a:srgbClr val="FF0000"/>
                </a:solidFill>
              </a:rPr>
              <a:t> en zoek de rouw niet, </a:t>
            </a:r>
            <a:r>
              <a:rPr lang="nl-NL" dirty="0" err="1">
                <a:solidFill>
                  <a:srgbClr val="FF0000"/>
                </a:solidFill>
              </a:rPr>
              <a:t>maer</a:t>
            </a:r>
            <a:r>
              <a:rPr lang="nl-NL" dirty="0">
                <a:solidFill>
                  <a:srgbClr val="FF0000"/>
                </a:solidFill>
              </a:rPr>
              <a:t> zij weet mij te vinden.</a:t>
            </a:r>
            <a:r>
              <a:rPr lang="nl-NL" dirty="0"/>
              <a:t> […] Die </a:t>
            </a:r>
            <a:r>
              <a:rPr lang="nl-NL" dirty="0" err="1"/>
              <a:t>fraeje</a:t>
            </a:r>
            <a:r>
              <a:rPr lang="nl-NL" dirty="0"/>
              <a:t> meesters </a:t>
            </a:r>
            <a:r>
              <a:rPr lang="nl-NL" dirty="0" err="1"/>
              <a:t>vande</a:t>
            </a:r>
            <a:r>
              <a:rPr lang="nl-NL" dirty="0"/>
              <a:t> </a:t>
            </a:r>
            <a:r>
              <a:rPr lang="nl-NL" dirty="0" err="1"/>
              <a:t>konst</a:t>
            </a:r>
            <a:r>
              <a:rPr lang="nl-NL" dirty="0"/>
              <a:t> der </a:t>
            </a:r>
            <a:r>
              <a:rPr lang="nl-NL" dirty="0" err="1"/>
              <a:t>heughenisse</a:t>
            </a:r>
            <a:r>
              <a:rPr lang="nl-NL" dirty="0"/>
              <a:t>, </a:t>
            </a:r>
            <a:r>
              <a:rPr lang="nl-NL" dirty="0" err="1"/>
              <a:t>eere</a:t>
            </a:r>
            <a:r>
              <a:rPr lang="nl-NL" dirty="0"/>
              <a:t> </a:t>
            </a:r>
            <a:r>
              <a:rPr lang="nl-NL" dirty="0" err="1"/>
              <a:t>zoud'ick</a:t>
            </a:r>
            <a:r>
              <a:rPr lang="nl-NL" dirty="0"/>
              <a:t> hun </a:t>
            </a:r>
            <a:r>
              <a:rPr lang="nl-NL" dirty="0" err="1"/>
              <a:t>geeven</a:t>
            </a:r>
            <a:r>
              <a:rPr lang="nl-NL" dirty="0"/>
              <a:t> konden zij ons de </a:t>
            </a:r>
            <a:r>
              <a:rPr lang="nl-NL" dirty="0" err="1"/>
              <a:t>vergetelheidt</a:t>
            </a:r>
            <a:r>
              <a:rPr lang="nl-NL" dirty="0"/>
              <a:t> </a:t>
            </a:r>
            <a:r>
              <a:rPr lang="nl-NL" dirty="0" err="1"/>
              <a:t>leeren</a:t>
            </a:r>
            <a:r>
              <a:rPr lang="nl-NL" dirty="0"/>
              <a:t>. Neen ook. Zoo </a:t>
            </a:r>
            <a:r>
              <a:rPr lang="nl-NL" dirty="0" err="1"/>
              <a:t>waerd</a:t>
            </a:r>
            <a:r>
              <a:rPr lang="nl-NL" dirty="0"/>
              <a:t> is mij het vieren van de gedachtenis der </a:t>
            </a:r>
            <a:r>
              <a:rPr lang="nl-NL" dirty="0" err="1"/>
              <a:t>verloorene</a:t>
            </a:r>
            <a:r>
              <a:rPr lang="nl-NL" dirty="0"/>
              <a:t> </a:t>
            </a:r>
            <a:r>
              <a:rPr lang="nl-NL" dirty="0" err="1"/>
              <a:t>edelheidt</a:t>
            </a:r>
            <a:r>
              <a:rPr lang="nl-NL" dirty="0"/>
              <a:t>, dat </a:t>
            </a:r>
            <a:r>
              <a:rPr lang="nl-NL" dirty="0" err="1"/>
              <a:t>ick</a:t>
            </a:r>
            <a:r>
              <a:rPr lang="nl-NL" dirty="0"/>
              <a:t> eerder </a:t>
            </a:r>
            <a:r>
              <a:rPr lang="nl-NL" dirty="0" err="1"/>
              <a:t>wenschte</a:t>
            </a:r>
            <a:r>
              <a:rPr lang="nl-NL" dirty="0"/>
              <a:t> meer te lijden, dan </a:t>
            </a:r>
            <a:r>
              <a:rPr lang="nl-NL" dirty="0" err="1"/>
              <a:t>haerder</a:t>
            </a:r>
            <a:r>
              <a:rPr lang="nl-NL" dirty="0"/>
              <a:t> niet </a:t>
            </a:r>
            <a:r>
              <a:rPr lang="nl-NL" dirty="0" err="1"/>
              <a:t>gedachtigh</a:t>
            </a:r>
            <a:r>
              <a:rPr lang="nl-NL" dirty="0"/>
              <a:t> te zijn. </a:t>
            </a:r>
          </a:p>
        </p:txBody>
      </p:sp>
      <p:sp>
        <p:nvSpPr>
          <p:cNvPr id="5" name="Title 1"/>
          <p:cNvSpPr txBox="1">
            <a:spLocks/>
          </p:cNvSpPr>
          <p:nvPr/>
        </p:nvSpPr>
        <p:spPr>
          <a:xfrm>
            <a:off x="1066800" y="221457"/>
            <a:ext cx="731361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nl-NL" b="1" dirty="0"/>
              <a:t>Letterkundige contexten:</a:t>
            </a:r>
            <a:br>
              <a:rPr lang="nl-NL" b="1" dirty="0"/>
            </a:br>
            <a:r>
              <a:rPr lang="nl-NL" sz="3000" b="1" dirty="0"/>
              <a:t>Hooft aan Tesselschade (1624)</a:t>
            </a:r>
          </a:p>
        </p:txBody>
      </p:sp>
    </p:spTree>
    <p:extLst>
      <p:ext uri="{BB962C8B-B14F-4D97-AF65-F5344CB8AC3E}">
        <p14:creationId xmlns:p14="http://schemas.microsoft.com/office/powerpoint/2010/main" val="3405692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000" dirty="0" smtClean="0"/>
              <a:t>Hooft </a:t>
            </a:r>
            <a:r>
              <a:rPr lang="nl-NL" sz="3000" dirty="0"/>
              <a:t>aan Tesselschade (</a:t>
            </a:r>
            <a:r>
              <a:rPr lang="nl-NL" sz="3000" dirty="0" smtClean="0"/>
              <a:t>1633)</a:t>
            </a:r>
            <a:endParaRPr lang="nl-NL" sz="3000" dirty="0"/>
          </a:p>
        </p:txBody>
      </p:sp>
      <p:sp>
        <p:nvSpPr>
          <p:cNvPr id="3" name="Content Placeholder 2"/>
          <p:cNvSpPr>
            <a:spLocks noGrp="1"/>
          </p:cNvSpPr>
          <p:nvPr>
            <p:ph idx="1"/>
          </p:nvPr>
        </p:nvSpPr>
        <p:spPr>
          <a:xfrm>
            <a:off x="467834" y="1735138"/>
            <a:ext cx="5086350" cy="4056062"/>
          </a:xfrm>
        </p:spPr>
        <p:txBody>
          <a:bodyPr>
            <a:normAutofit fontScale="85000" lnSpcReduction="20000"/>
          </a:bodyPr>
          <a:lstStyle/>
          <a:p>
            <a:pPr>
              <a:spcBef>
                <a:spcPts val="1400"/>
              </a:spcBef>
              <a:buFont typeface="+mj-lt"/>
              <a:buAutoNum type="arabicPeriod"/>
            </a:pPr>
            <a:r>
              <a:rPr lang="en-GB" dirty="0" err="1"/>
              <a:t>Hooft</a:t>
            </a:r>
            <a:r>
              <a:rPr lang="en-GB" dirty="0"/>
              <a:t> </a:t>
            </a:r>
            <a:r>
              <a:rPr lang="en-GB" dirty="0" err="1" smtClean="0"/>
              <a:t>bedankt</a:t>
            </a:r>
            <a:r>
              <a:rPr lang="en-GB" dirty="0" smtClean="0"/>
              <a:t> </a:t>
            </a:r>
            <a:r>
              <a:rPr lang="en-GB" dirty="0" err="1"/>
              <a:t>Tessel</a:t>
            </a:r>
            <a:r>
              <a:rPr lang="en-GB" dirty="0"/>
              <a:t> </a:t>
            </a:r>
            <a:r>
              <a:rPr lang="en-GB" dirty="0" err="1" smtClean="0"/>
              <a:t>voor</a:t>
            </a:r>
            <a:r>
              <a:rPr lang="en-GB" dirty="0" smtClean="0"/>
              <a:t> de brief die </a:t>
            </a:r>
            <a:r>
              <a:rPr lang="en-GB" dirty="0" err="1" smtClean="0"/>
              <a:t>zij</a:t>
            </a:r>
            <a:r>
              <a:rPr lang="en-GB" dirty="0" smtClean="0"/>
              <a:t> </a:t>
            </a:r>
            <a:r>
              <a:rPr lang="en-GB" dirty="0" err="1" smtClean="0"/>
              <a:t>aan</a:t>
            </a:r>
            <a:r>
              <a:rPr lang="en-GB" dirty="0" smtClean="0"/>
              <a:t> </a:t>
            </a:r>
            <a:r>
              <a:rPr lang="en-GB" dirty="0" err="1" smtClean="0"/>
              <a:t>een</a:t>
            </a:r>
            <a:r>
              <a:rPr lang="en-GB" dirty="0" smtClean="0"/>
              <a:t> </a:t>
            </a:r>
            <a:r>
              <a:rPr lang="en-GB" dirty="0" err="1" smtClean="0"/>
              <a:t>gemeenschappelijke</a:t>
            </a:r>
            <a:r>
              <a:rPr lang="en-GB" dirty="0" smtClean="0"/>
              <a:t> </a:t>
            </a:r>
            <a:r>
              <a:rPr lang="en-GB" dirty="0" err="1" smtClean="0"/>
              <a:t>vriend</a:t>
            </a:r>
            <a:r>
              <a:rPr lang="en-GB" dirty="0" smtClean="0"/>
              <a:t> </a:t>
            </a:r>
            <a:r>
              <a:rPr lang="en-GB" dirty="0" err="1" smtClean="0"/>
              <a:t>schreef</a:t>
            </a:r>
            <a:r>
              <a:rPr lang="en-GB" dirty="0" smtClean="0"/>
              <a:t>, Huygens</a:t>
            </a:r>
            <a:r>
              <a:rPr lang="en-GB" dirty="0"/>
              <a:t>. Huygens </a:t>
            </a:r>
            <a:r>
              <a:rPr lang="en-GB" dirty="0" err="1" smtClean="0"/>
              <a:t>vond</a:t>
            </a:r>
            <a:r>
              <a:rPr lang="en-GB" dirty="0" smtClean="0"/>
              <a:t> die brief heel </a:t>
            </a:r>
            <a:r>
              <a:rPr lang="en-GB" dirty="0" err="1" smtClean="0"/>
              <a:t>goed</a:t>
            </a:r>
            <a:r>
              <a:rPr lang="en-GB" dirty="0" smtClean="0"/>
              <a:t> </a:t>
            </a:r>
            <a:r>
              <a:rPr lang="en-GB" dirty="0" err="1" smtClean="0"/>
              <a:t>geschreven</a:t>
            </a:r>
            <a:r>
              <a:rPr lang="en-GB" dirty="0" smtClean="0"/>
              <a:t> </a:t>
            </a:r>
            <a:r>
              <a:rPr lang="en-GB" dirty="0" err="1" smtClean="0"/>
              <a:t>en</a:t>
            </a:r>
            <a:r>
              <a:rPr lang="en-GB" dirty="0" smtClean="0"/>
              <a:t> </a:t>
            </a:r>
            <a:r>
              <a:rPr lang="en-GB" dirty="0" err="1" smtClean="0"/>
              <a:t>Hooft</a:t>
            </a:r>
            <a:r>
              <a:rPr lang="en-GB" dirty="0" smtClean="0"/>
              <a:t> </a:t>
            </a:r>
            <a:r>
              <a:rPr lang="en-GB" dirty="0" err="1" smtClean="0"/>
              <a:t>bekrachtigt</a:t>
            </a:r>
            <a:r>
              <a:rPr lang="en-GB" dirty="0" smtClean="0"/>
              <a:t> </a:t>
            </a:r>
            <a:r>
              <a:rPr lang="en-GB" dirty="0" err="1" smtClean="0"/>
              <a:t>dat</a:t>
            </a:r>
            <a:r>
              <a:rPr lang="en-GB" dirty="0" smtClean="0"/>
              <a:t> nog </a:t>
            </a:r>
            <a:r>
              <a:rPr lang="en-GB" dirty="0" err="1" smtClean="0"/>
              <a:t>een</a:t>
            </a:r>
            <a:r>
              <a:rPr lang="en-GB" dirty="0" smtClean="0"/>
              <a:t> </a:t>
            </a:r>
            <a:r>
              <a:rPr lang="en-GB" dirty="0" err="1" smtClean="0"/>
              <a:t>keer</a:t>
            </a:r>
            <a:r>
              <a:rPr lang="en-GB" dirty="0" smtClean="0"/>
              <a:t>. </a:t>
            </a:r>
            <a:endParaRPr lang="en-GB" dirty="0"/>
          </a:p>
          <a:p>
            <a:pPr>
              <a:buFont typeface="+mj-lt"/>
              <a:buAutoNum type="arabicPeriod"/>
            </a:pPr>
            <a:r>
              <a:rPr lang="en-GB" dirty="0" err="1"/>
              <a:t>Hooft</a:t>
            </a:r>
            <a:r>
              <a:rPr lang="en-GB" dirty="0"/>
              <a:t> </a:t>
            </a:r>
            <a:r>
              <a:rPr lang="en-GB" dirty="0" smtClean="0"/>
              <a:t> </a:t>
            </a:r>
            <a:r>
              <a:rPr lang="en-GB" dirty="0" err="1" smtClean="0"/>
              <a:t>refereert</a:t>
            </a:r>
            <a:r>
              <a:rPr lang="en-GB" dirty="0" smtClean="0"/>
              <a:t> </a:t>
            </a:r>
            <a:r>
              <a:rPr lang="en-GB" dirty="0" err="1" smtClean="0"/>
              <a:t>aan</a:t>
            </a:r>
            <a:r>
              <a:rPr lang="en-GB" dirty="0" smtClean="0"/>
              <a:t> </a:t>
            </a:r>
            <a:r>
              <a:rPr lang="en-GB" dirty="0" err="1" smtClean="0"/>
              <a:t>een</a:t>
            </a:r>
            <a:r>
              <a:rPr lang="en-GB" dirty="0" smtClean="0"/>
              <a:t> incident met </a:t>
            </a:r>
            <a:r>
              <a:rPr lang="en-GB" dirty="0" err="1" smtClean="0"/>
              <a:t>hun</a:t>
            </a:r>
            <a:r>
              <a:rPr lang="en-GB" dirty="0" smtClean="0"/>
              <a:t> </a:t>
            </a:r>
            <a:r>
              <a:rPr lang="en-GB" dirty="0" err="1" smtClean="0"/>
              <a:t>gemeenschappelijke</a:t>
            </a:r>
            <a:r>
              <a:rPr lang="en-GB" dirty="0" smtClean="0"/>
              <a:t> </a:t>
            </a:r>
            <a:r>
              <a:rPr lang="en-GB" dirty="0" err="1" smtClean="0"/>
              <a:t>vriend</a:t>
            </a:r>
            <a:r>
              <a:rPr lang="en-GB" dirty="0" smtClean="0"/>
              <a:t> </a:t>
            </a:r>
            <a:r>
              <a:rPr lang="en-GB" dirty="0" err="1" smtClean="0"/>
              <a:t>Franciska</a:t>
            </a:r>
            <a:r>
              <a:rPr lang="en-GB" dirty="0" smtClean="0"/>
              <a:t>. </a:t>
            </a:r>
            <a:r>
              <a:rPr lang="en-GB" dirty="0" err="1" smtClean="0"/>
              <a:t>En</a:t>
            </a:r>
            <a:r>
              <a:rPr lang="en-GB" dirty="0" smtClean="0"/>
              <a:t> </a:t>
            </a:r>
            <a:r>
              <a:rPr lang="en-GB" dirty="0" err="1" smtClean="0"/>
              <a:t>felictieert</a:t>
            </a:r>
            <a:r>
              <a:rPr lang="en-GB" dirty="0" smtClean="0"/>
              <a:t> </a:t>
            </a:r>
            <a:r>
              <a:rPr lang="en-GB" dirty="0" err="1" smtClean="0"/>
              <a:t>Tessel</a:t>
            </a:r>
            <a:r>
              <a:rPr lang="en-GB" dirty="0" smtClean="0"/>
              <a:t> nog </a:t>
            </a:r>
            <a:r>
              <a:rPr lang="en-GB" dirty="0" err="1" smtClean="0"/>
              <a:t>eens</a:t>
            </a:r>
            <a:r>
              <a:rPr lang="en-GB" dirty="0" smtClean="0"/>
              <a:t> met </a:t>
            </a:r>
            <a:r>
              <a:rPr lang="en-GB" dirty="0" err="1" smtClean="0"/>
              <a:t>haar</a:t>
            </a:r>
            <a:r>
              <a:rPr lang="en-GB" dirty="0" smtClean="0"/>
              <a:t> </a:t>
            </a:r>
            <a:r>
              <a:rPr lang="en-GB" dirty="0" err="1" smtClean="0"/>
              <a:t>scherpe</a:t>
            </a:r>
            <a:r>
              <a:rPr lang="en-GB" dirty="0" smtClean="0"/>
              <a:t> </a:t>
            </a:r>
            <a:r>
              <a:rPr lang="en-GB" dirty="0" err="1" smtClean="0"/>
              <a:t>geest</a:t>
            </a:r>
            <a:r>
              <a:rPr lang="en-GB" dirty="0" smtClean="0"/>
              <a:t>. </a:t>
            </a:r>
            <a:endParaRPr lang="en-GB" dirty="0"/>
          </a:p>
          <a:p>
            <a:pPr>
              <a:buFont typeface="+mj-lt"/>
              <a:buAutoNum type="arabicPeriod"/>
            </a:pPr>
            <a:r>
              <a:rPr lang="en-GB" dirty="0" err="1"/>
              <a:t>Hooft</a:t>
            </a:r>
            <a:r>
              <a:rPr lang="en-GB" dirty="0"/>
              <a:t> </a:t>
            </a:r>
            <a:r>
              <a:rPr lang="en-GB" dirty="0" err="1" smtClean="0"/>
              <a:t>vraagt</a:t>
            </a:r>
            <a:r>
              <a:rPr lang="en-GB" dirty="0" smtClean="0"/>
              <a:t>, </a:t>
            </a:r>
            <a:r>
              <a:rPr lang="en-GB" dirty="0" err="1" smtClean="0"/>
              <a:t>bedelt</a:t>
            </a:r>
            <a:r>
              <a:rPr lang="en-GB" dirty="0" smtClean="0"/>
              <a:t> </a:t>
            </a:r>
            <a:r>
              <a:rPr lang="en-GB" dirty="0" err="1" smtClean="0"/>
              <a:t>eigenlijk</a:t>
            </a:r>
            <a:r>
              <a:rPr lang="en-GB" dirty="0" smtClean="0"/>
              <a:t>, om </a:t>
            </a:r>
            <a:r>
              <a:rPr lang="en-GB" dirty="0" err="1" smtClean="0"/>
              <a:t>een</a:t>
            </a:r>
            <a:r>
              <a:rPr lang="en-GB" dirty="0" smtClean="0"/>
              <a:t> </a:t>
            </a:r>
            <a:r>
              <a:rPr lang="en-GB" dirty="0" err="1" smtClean="0"/>
              <a:t>nieuwe</a:t>
            </a:r>
            <a:r>
              <a:rPr lang="en-GB" dirty="0" smtClean="0"/>
              <a:t> brief van </a:t>
            </a:r>
            <a:r>
              <a:rPr lang="en-GB" dirty="0" err="1" smtClean="0"/>
              <a:t>Tessel</a:t>
            </a:r>
            <a:r>
              <a:rPr lang="en-GB" dirty="0" smtClean="0"/>
              <a:t>. </a:t>
            </a:r>
            <a:endParaRPr lang="en-GB" dirty="0"/>
          </a:p>
          <a:p>
            <a:pPr marL="0" indent="0">
              <a:buNone/>
            </a:pPr>
            <a:r>
              <a:rPr lang="en-GB" dirty="0" smtClean="0">
                <a:sym typeface="Wingdings" panose="05000000000000000000" pitchFamily="2" charset="2"/>
              </a:rPr>
              <a:t> </a:t>
            </a:r>
            <a:r>
              <a:rPr lang="en-GB" dirty="0">
                <a:sym typeface="Wingdings" panose="05000000000000000000" pitchFamily="2" charset="2"/>
              </a:rPr>
              <a:t>Hoe </a:t>
            </a:r>
            <a:r>
              <a:rPr lang="en-GB" dirty="0" err="1">
                <a:sym typeface="Wingdings" panose="05000000000000000000" pitchFamily="2" charset="2"/>
              </a:rPr>
              <a:t>werken</a:t>
            </a:r>
            <a:r>
              <a:rPr lang="en-GB" dirty="0">
                <a:sym typeface="Wingdings" panose="05000000000000000000" pitchFamily="2" charset="2"/>
              </a:rPr>
              <a:t> </a:t>
            </a:r>
            <a:r>
              <a:rPr lang="en-GB" dirty="0" err="1">
                <a:sym typeface="Wingdings" panose="05000000000000000000" pitchFamily="2" charset="2"/>
              </a:rPr>
              <a:t>taalkundige</a:t>
            </a:r>
            <a:r>
              <a:rPr lang="en-GB" dirty="0">
                <a:sym typeface="Wingdings" panose="05000000000000000000" pitchFamily="2" charset="2"/>
              </a:rPr>
              <a:t> </a:t>
            </a:r>
            <a:r>
              <a:rPr lang="en-GB" dirty="0" err="1">
                <a:sym typeface="Wingdings" panose="05000000000000000000" pitchFamily="2" charset="2"/>
              </a:rPr>
              <a:t>en</a:t>
            </a:r>
            <a:r>
              <a:rPr lang="en-GB" dirty="0">
                <a:sym typeface="Wingdings" panose="05000000000000000000" pitchFamily="2" charset="2"/>
              </a:rPr>
              <a:t> </a:t>
            </a:r>
            <a:r>
              <a:rPr lang="en-GB" dirty="0" err="1">
                <a:sym typeface="Wingdings" panose="05000000000000000000" pitchFamily="2" charset="2"/>
              </a:rPr>
              <a:t>letterkundige</a:t>
            </a:r>
            <a:r>
              <a:rPr lang="en-GB" dirty="0">
                <a:sym typeface="Wingdings" panose="05000000000000000000" pitchFamily="2" charset="2"/>
              </a:rPr>
              <a:t> </a:t>
            </a:r>
            <a:r>
              <a:rPr lang="en-GB" dirty="0" err="1">
                <a:sym typeface="Wingdings" panose="05000000000000000000" pitchFamily="2" charset="2"/>
              </a:rPr>
              <a:t>aspecten</a:t>
            </a:r>
            <a:r>
              <a:rPr lang="en-GB" dirty="0">
                <a:sym typeface="Wingdings" panose="05000000000000000000" pitchFamily="2" charset="2"/>
              </a:rPr>
              <a:t> van </a:t>
            </a:r>
            <a:r>
              <a:rPr lang="en-GB" dirty="0" err="1">
                <a:sym typeface="Wingdings" panose="05000000000000000000" pitchFamily="2" charset="2"/>
              </a:rPr>
              <a:t>negatie</a:t>
            </a:r>
            <a:r>
              <a:rPr lang="en-GB" dirty="0">
                <a:sym typeface="Wingdings" panose="05000000000000000000" pitchFamily="2" charset="2"/>
              </a:rPr>
              <a:t> </a:t>
            </a:r>
            <a:r>
              <a:rPr lang="en-GB" dirty="0" err="1">
                <a:sym typeface="Wingdings" panose="05000000000000000000" pitchFamily="2" charset="2"/>
              </a:rPr>
              <a:t>hier</a:t>
            </a:r>
            <a:r>
              <a:rPr lang="en-GB" dirty="0">
                <a:sym typeface="Wingdings" panose="05000000000000000000" pitchFamily="2" charset="2"/>
              </a:rPr>
              <a:t> </a:t>
            </a:r>
            <a:r>
              <a:rPr lang="en-GB" dirty="0" err="1">
                <a:sym typeface="Wingdings" panose="05000000000000000000" pitchFamily="2" charset="2"/>
              </a:rPr>
              <a:t>samen</a:t>
            </a:r>
            <a:r>
              <a:rPr lang="en-GB" dirty="0">
                <a:sym typeface="Wingdings" panose="05000000000000000000" pitchFamily="2" charset="2"/>
              </a:rPr>
              <a:t>? </a:t>
            </a:r>
            <a:endParaRPr lang="en-GB" dirty="0"/>
          </a:p>
          <a:p>
            <a:pPr>
              <a:buFont typeface="+mj-lt"/>
              <a:buAutoNum type="arabicPeriod"/>
            </a:pPr>
            <a:endParaRPr lang="nl-NL" dirty="0"/>
          </a:p>
        </p:txBody>
      </p:sp>
      <p:pic>
        <p:nvPicPr>
          <p:cNvPr id="4" name="Picture 2" descr="http://www.inghist.nl/Onderzoek/Projecten/DVN/lemmata/data/Visscher%2C%20Maria%20Tesseschade%20Roemers/lemma_body/plaatjes/VisscherMariaTesselschadeRoe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9365" y="1735138"/>
            <a:ext cx="3032242" cy="418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3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675" y="150813"/>
            <a:ext cx="9210675" cy="868362"/>
          </a:xfrm>
        </p:spPr>
        <p:txBody>
          <a:bodyPr/>
          <a:lstStyle/>
          <a:p>
            <a:r>
              <a:rPr lang="nl-NL" b="1" dirty="0"/>
              <a:t>Tweeledige Negatie 1</a:t>
            </a:r>
          </a:p>
        </p:txBody>
      </p:sp>
      <p:sp>
        <p:nvSpPr>
          <p:cNvPr id="3" name="Tijdelijke aanduiding voor inhoud 2"/>
          <p:cNvSpPr>
            <a:spLocks noGrp="1"/>
          </p:cNvSpPr>
          <p:nvPr>
            <p:ph idx="1"/>
          </p:nvPr>
        </p:nvSpPr>
        <p:spPr>
          <a:xfrm>
            <a:off x="546250" y="2847754"/>
            <a:ext cx="8467724" cy="3733800"/>
          </a:xfrm>
        </p:spPr>
        <p:txBody>
          <a:bodyPr>
            <a:noAutofit/>
          </a:bodyPr>
          <a:lstStyle/>
          <a:p>
            <a:r>
              <a:rPr lang="nl-NL" dirty="0"/>
              <a:t>Hooft omschrijft Tessels brief aan vriend Huygens als een ‘triomfkar’ die hij </a:t>
            </a:r>
            <a:r>
              <a:rPr lang="nl-NL" i="1" dirty="0"/>
              <a:t>niet anders kan = moet </a:t>
            </a:r>
            <a:r>
              <a:rPr lang="nl-NL" dirty="0"/>
              <a:t>eren. </a:t>
            </a:r>
          </a:p>
          <a:p>
            <a:r>
              <a:rPr lang="en-US" dirty="0"/>
              <a:t>De </a:t>
            </a:r>
            <a:r>
              <a:rPr lang="en-US" dirty="0" err="1"/>
              <a:t>tweeledige</a:t>
            </a:r>
            <a:r>
              <a:rPr lang="en-US" dirty="0"/>
              <a:t> </a:t>
            </a:r>
            <a:r>
              <a:rPr lang="en-US" dirty="0" err="1"/>
              <a:t>negatie</a:t>
            </a:r>
            <a:r>
              <a:rPr lang="en-US" dirty="0"/>
              <a:t> </a:t>
            </a:r>
            <a:r>
              <a:rPr lang="en-US" dirty="0" err="1"/>
              <a:t>helpt</a:t>
            </a:r>
            <a:r>
              <a:rPr lang="en-US" dirty="0"/>
              <a:t> hem het </a:t>
            </a:r>
            <a:r>
              <a:rPr lang="en-US" dirty="0" err="1"/>
              <a:t>tegenovergestelde</a:t>
            </a:r>
            <a:r>
              <a:rPr lang="en-US" dirty="0"/>
              <a:t> </a:t>
            </a:r>
            <a:r>
              <a:rPr lang="en-US" dirty="0" err="1" smtClean="0"/>
              <a:t>benadrukken</a:t>
            </a:r>
            <a:r>
              <a:rPr lang="en-US" dirty="0" smtClean="0"/>
              <a:t> </a:t>
            </a:r>
            <a:r>
              <a:rPr lang="en-US" dirty="0" err="1" smtClean="0"/>
              <a:t>en</a:t>
            </a:r>
            <a:r>
              <a:rPr lang="en-US" dirty="0" smtClean="0"/>
              <a:t> </a:t>
            </a:r>
            <a:r>
              <a:rPr lang="en-US" dirty="0"/>
              <a:t>de </a:t>
            </a:r>
            <a:r>
              <a:rPr lang="en-US" dirty="0" err="1"/>
              <a:t>noodzaak</a:t>
            </a:r>
            <a:r>
              <a:rPr lang="en-US" dirty="0"/>
              <a:t> van </a:t>
            </a:r>
            <a:r>
              <a:rPr lang="en-US" dirty="0" err="1"/>
              <a:t>zijn</a:t>
            </a:r>
            <a:r>
              <a:rPr lang="en-US" dirty="0"/>
              <a:t> </a:t>
            </a:r>
            <a:r>
              <a:rPr lang="en-US" dirty="0" err="1"/>
              <a:t>lof</a:t>
            </a:r>
            <a:r>
              <a:rPr lang="en-US" dirty="0"/>
              <a:t> </a:t>
            </a:r>
            <a:r>
              <a:rPr lang="en-US" dirty="0" err="1"/>
              <a:t>te</a:t>
            </a:r>
            <a:r>
              <a:rPr lang="en-US" dirty="0"/>
              <a:t> </a:t>
            </a:r>
            <a:r>
              <a:rPr lang="en-US" dirty="0" err="1"/>
              <a:t>onderstrepen</a:t>
            </a:r>
            <a:r>
              <a:rPr lang="en-US" dirty="0"/>
              <a:t>: </a:t>
            </a:r>
            <a:r>
              <a:rPr lang="en-US" dirty="0" err="1"/>
              <a:t>hij</a:t>
            </a:r>
            <a:r>
              <a:rPr lang="en-US" dirty="0"/>
              <a:t> </a:t>
            </a:r>
            <a:r>
              <a:rPr lang="en-US" dirty="0" err="1"/>
              <a:t>heeft</a:t>
            </a:r>
            <a:r>
              <a:rPr lang="en-US" dirty="0"/>
              <a:t> </a:t>
            </a:r>
            <a:r>
              <a:rPr lang="en-US" dirty="0" err="1"/>
              <a:t>geen</a:t>
            </a:r>
            <a:r>
              <a:rPr lang="en-US" dirty="0"/>
              <a:t> </a:t>
            </a:r>
            <a:r>
              <a:rPr lang="en-US" dirty="0" err="1"/>
              <a:t>andere</a:t>
            </a:r>
            <a:r>
              <a:rPr lang="en-US" dirty="0"/>
              <a:t> </a:t>
            </a:r>
            <a:r>
              <a:rPr lang="en-US" dirty="0" err="1"/>
              <a:t>keuze</a:t>
            </a:r>
            <a:r>
              <a:rPr lang="en-US" dirty="0"/>
              <a:t> </a:t>
            </a:r>
            <a:r>
              <a:rPr lang="en-US" dirty="0" err="1"/>
              <a:t>dan</a:t>
            </a:r>
            <a:r>
              <a:rPr lang="en-US" dirty="0"/>
              <a:t> </a:t>
            </a:r>
            <a:r>
              <a:rPr lang="en-US" dirty="0" err="1"/>
              <a:t>Tessel</a:t>
            </a:r>
            <a:r>
              <a:rPr lang="en-US" dirty="0"/>
              <a:t> </a:t>
            </a:r>
            <a:r>
              <a:rPr lang="en-US" dirty="0" err="1"/>
              <a:t>te</a:t>
            </a:r>
            <a:r>
              <a:rPr lang="en-US" dirty="0"/>
              <a:t> </a:t>
            </a:r>
            <a:r>
              <a:rPr lang="en-US" dirty="0" err="1"/>
              <a:t>eren</a:t>
            </a:r>
            <a:r>
              <a:rPr lang="en-US" dirty="0"/>
              <a:t>. </a:t>
            </a:r>
            <a:endParaRPr lang="nl-NL" dirty="0"/>
          </a:p>
        </p:txBody>
      </p:sp>
      <p:graphicFrame>
        <p:nvGraphicFramePr>
          <p:cNvPr id="4" name="Table 3"/>
          <p:cNvGraphicFramePr>
            <a:graphicFrameLocks noGrp="1"/>
          </p:cNvGraphicFramePr>
          <p:nvPr>
            <p:extLst>
              <p:ext uri="{D42A27DB-BD31-4B8C-83A1-F6EECF244321}">
                <p14:modId xmlns:p14="http://schemas.microsoft.com/office/powerpoint/2010/main" val="3997791956"/>
              </p:ext>
            </p:extLst>
          </p:nvPr>
        </p:nvGraphicFramePr>
        <p:xfrm>
          <a:off x="471822" y="1341534"/>
          <a:ext cx="8251824" cy="822960"/>
        </p:xfrm>
        <a:graphic>
          <a:graphicData uri="http://schemas.openxmlformats.org/drawingml/2006/table">
            <a:tbl>
              <a:tblPr firstRow="1" bandRow="1">
                <a:tableStyleId>{5C22544A-7EE6-4342-B048-85BDC9FD1C3A}</a:tableStyleId>
              </a:tblPr>
              <a:tblGrid>
                <a:gridCol w="8251824">
                  <a:extLst>
                    <a:ext uri="{9D8B030D-6E8A-4147-A177-3AD203B41FA5}">
                      <a16:colId xmlns=""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Wat </a:t>
                      </a:r>
                      <a:r>
                        <a:rPr lang="en-US" sz="2400" b="1" dirty="0" err="1"/>
                        <a:t>hij</a:t>
                      </a:r>
                      <a:r>
                        <a:rPr lang="en-US" sz="2400" b="1" dirty="0"/>
                        <a:t> </a:t>
                      </a:r>
                      <a:r>
                        <a:rPr lang="en-US" sz="2400" b="1" dirty="0" err="1"/>
                        <a:t>meent</a:t>
                      </a:r>
                      <a:r>
                        <a:rPr lang="en-US" sz="2400" b="1" dirty="0"/>
                        <a:t> met het </a:t>
                      </a:r>
                      <a:r>
                        <a:rPr lang="en-US" sz="2400" b="1" dirty="0" err="1"/>
                        <a:t>topswaer</a:t>
                      </a:r>
                      <a:r>
                        <a:rPr lang="en-US" sz="2400" b="1" dirty="0"/>
                        <a:t> van </a:t>
                      </a:r>
                      <a:r>
                        <a:rPr lang="en-US" sz="2400" b="1" dirty="0" err="1"/>
                        <a:t>lauwer</a:t>
                      </a:r>
                      <a:r>
                        <a:rPr lang="en-US" sz="2400" b="1" dirty="0"/>
                        <a:t>, </a:t>
                      </a:r>
                      <a:r>
                        <a:rPr lang="en-US" sz="2400" b="1" dirty="0">
                          <a:solidFill>
                            <a:srgbClr val="FF0000"/>
                          </a:solidFill>
                        </a:rPr>
                        <a:t>en</a:t>
                      </a:r>
                      <a:r>
                        <a:rPr lang="en-US" sz="2400" b="1" dirty="0"/>
                        <a:t> </a:t>
                      </a:r>
                      <a:r>
                        <a:rPr lang="en-US" sz="2400" b="1" dirty="0" err="1"/>
                        <a:t>kan</a:t>
                      </a:r>
                      <a:r>
                        <a:rPr lang="en-US" sz="2400" b="1" dirty="0"/>
                        <a:t> </a:t>
                      </a:r>
                      <a:r>
                        <a:rPr lang="en-US" sz="2400" b="1" dirty="0" err="1"/>
                        <a:t>ik</a:t>
                      </a:r>
                      <a:r>
                        <a:rPr lang="en-US" sz="2400" b="1" dirty="0"/>
                        <a:t> </a:t>
                      </a:r>
                      <a:r>
                        <a:rPr lang="en-US" sz="2400" b="1" dirty="0" err="1">
                          <a:solidFill>
                            <a:srgbClr val="FF0000"/>
                          </a:solidFill>
                        </a:rPr>
                        <a:t>niet</a:t>
                      </a:r>
                      <a:r>
                        <a:rPr lang="en-US" sz="2400" b="1" dirty="0"/>
                        <a:t> </a:t>
                      </a:r>
                      <a:r>
                        <a:rPr lang="en-US" sz="2400" b="1" dirty="0" err="1"/>
                        <a:t>anders</a:t>
                      </a:r>
                      <a:r>
                        <a:rPr lang="en-US" sz="2400" b="1" dirty="0"/>
                        <a:t> </a:t>
                      </a:r>
                      <a:r>
                        <a:rPr lang="en-US" sz="2400" b="1" dirty="0" err="1"/>
                        <a:t>vatten</a:t>
                      </a:r>
                      <a:r>
                        <a:rPr lang="en-US" sz="2400" b="1" dirty="0"/>
                        <a:t>, </a:t>
                      </a:r>
                      <a:r>
                        <a:rPr lang="en-US" sz="2400" b="1" dirty="0" err="1"/>
                        <a:t>dan</a:t>
                      </a:r>
                      <a:r>
                        <a:rPr lang="en-US" sz="2400" b="1" dirty="0"/>
                        <a:t> 's </a:t>
                      </a:r>
                      <a:r>
                        <a:rPr lang="en-US" sz="2400" b="1" dirty="0" err="1"/>
                        <a:t>prinssen</a:t>
                      </a:r>
                      <a:r>
                        <a:rPr lang="en-US" sz="2400" b="1" dirty="0"/>
                        <a:t> </a:t>
                      </a:r>
                      <a:r>
                        <a:rPr lang="en-US" sz="2400" b="1" dirty="0" err="1"/>
                        <a:t>triomfwaeghen</a:t>
                      </a:r>
                      <a:r>
                        <a:rPr lang="en-US" sz="2400" b="1" dirty="0"/>
                        <a:t>. (606, 1633) </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86770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Afbeeldingsresultaat voor de nederlan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656"/>
            <a:ext cx="4883624" cy="45461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55976" y="5013176"/>
            <a:ext cx="4595592" cy="1323439"/>
          </a:xfrm>
          <a:prstGeom prst="rect">
            <a:avLst/>
          </a:prstGeom>
          <a:noFill/>
        </p:spPr>
        <p:txBody>
          <a:bodyPr wrap="square" rtlCol="0">
            <a:spAutoFit/>
          </a:bodyPr>
          <a:lstStyle/>
          <a:p>
            <a:r>
              <a:rPr lang="nl-NL" sz="2000" b="1" dirty="0" err="1">
                <a:cs typeface="AngsanaUPC" panose="02020603050405020304" pitchFamily="18" charset="-34"/>
              </a:rPr>
              <a:t>Resolutiën</a:t>
            </a:r>
            <a:r>
              <a:rPr lang="nl-NL" sz="2000" b="1" dirty="0">
                <a:cs typeface="AngsanaUPC" panose="02020603050405020304" pitchFamily="18" charset="-34"/>
              </a:rPr>
              <a:t>:</a:t>
            </a:r>
          </a:p>
          <a:p>
            <a:r>
              <a:rPr lang="nl-NL" sz="2000" dirty="0" err="1">
                <a:cs typeface="AngsanaUPC" panose="02020603050405020304" pitchFamily="18" charset="-34"/>
              </a:rPr>
              <a:t>Rechtveerdich</a:t>
            </a:r>
            <a:r>
              <a:rPr lang="nl-NL" sz="2000" dirty="0">
                <a:cs typeface="AngsanaUPC" panose="02020603050405020304" pitchFamily="18" charset="-34"/>
              </a:rPr>
              <a:t>  </a:t>
            </a:r>
            <a:r>
              <a:rPr lang="nl-NL" sz="2000" dirty="0" smtClean="0">
                <a:cs typeface="AngsanaUPC" panose="02020603050405020304" pitchFamily="18" charset="-34"/>
              </a:rPr>
              <a:t>	</a:t>
            </a:r>
            <a:r>
              <a:rPr lang="nl-NL" sz="2000" dirty="0" err="1" smtClean="0">
                <a:cs typeface="AngsanaUPC" panose="02020603050405020304" pitchFamily="18" charset="-34"/>
              </a:rPr>
              <a:t>i.p.v</a:t>
            </a:r>
            <a:r>
              <a:rPr lang="nl-NL" sz="2000" dirty="0" smtClean="0">
                <a:cs typeface="AngsanaUPC" panose="02020603050405020304" pitchFamily="18" charset="-34"/>
              </a:rPr>
              <a:t>	</a:t>
            </a:r>
            <a:r>
              <a:rPr lang="nl-NL" sz="2000" dirty="0">
                <a:cs typeface="AngsanaUPC" panose="02020603050405020304" pitchFamily="18" charset="-34"/>
              </a:rPr>
              <a:t>	</a:t>
            </a:r>
            <a:r>
              <a:rPr lang="nl-NL" sz="2000" dirty="0" err="1">
                <a:cs typeface="AngsanaUPC" panose="02020603050405020304" pitchFamily="18" charset="-34"/>
              </a:rPr>
              <a:t>Rechtvaerdig</a:t>
            </a:r>
            <a:endParaRPr lang="nl-NL" sz="2000" dirty="0">
              <a:cs typeface="AngsanaUPC" panose="02020603050405020304" pitchFamily="18" charset="-34"/>
            </a:endParaRPr>
          </a:p>
          <a:p>
            <a:r>
              <a:rPr lang="nl-NL" sz="2000" dirty="0">
                <a:cs typeface="AngsanaUPC" panose="02020603050405020304" pitchFamily="18" charset="-34"/>
              </a:rPr>
              <a:t>Zich 	     </a:t>
            </a:r>
            <a:r>
              <a:rPr lang="nl-NL" sz="2000" dirty="0" smtClean="0">
                <a:cs typeface="AngsanaUPC" panose="02020603050405020304" pitchFamily="18" charset="-34"/>
              </a:rPr>
              <a:t>		i.p.v.	Mijn </a:t>
            </a:r>
            <a:endParaRPr lang="nl-NL" sz="2000" dirty="0">
              <a:cs typeface="AngsanaUPC" panose="02020603050405020304" pitchFamily="18" charset="-34"/>
            </a:endParaRPr>
          </a:p>
          <a:p>
            <a:r>
              <a:rPr lang="nl-NL" sz="2000" dirty="0">
                <a:cs typeface="AngsanaUPC" panose="02020603050405020304" pitchFamily="18" charset="-34"/>
              </a:rPr>
              <a:t>Liggen	     </a:t>
            </a:r>
            <a:r>
              <a:rPr lang="nl-NL" sz="2000" dirty="0" smtClean="0">
                <a:cs typeface="AngsanaUPC" panose="02020603050405020304" pitchFamily="18" charset="-34"/>
              </a:rPr>
              <a:t>		i.p.v.	Leggen</a:t>
            </a:r>
            <a:endParaRPr lang="nl-NL" sz="2000" dirty="0">
              <a:cs typeface="AngsanaUPC" panose="02020603050405020304" pitchFamily="18" charset="-34"/>
            </a:endParaRPr>
          </a:p>
        </p:txBody>
      </p:sp>
      <p:pic>
        <p:nvPicPr>
          <p:cNvPr id="8" name="Picture 2" descr="C:\Users\dietz103\Dropbox\Statenvertaling\Illustraties bij artikel SV\Afbeelding7.jpg">
            <a:extLst>
              <a:ext uri="{FF2B5EF4-FFF2-40B4-BE49-F238E27FC236}">
                <a16:creationId xmlns="" xmlns:a16="http://schemas.microsoft.com/office/drawing/2014/main" id="{5589346F-FC55-4AD0-A823-15ECCAFB7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059" y="332655"/>
            <a:ext cx="3616797" cy="573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96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300" y="274638"/>
            <a:ext cx="9391650" cy="868362"/>
          </a:xfrm>
        </p:spPr>
        <p:txBody>
          <a:bodyPr/>
          <a:lstStyle/>
          <a:p>
            <a:r>
              <a:rPr lang="nl-NL" b="1" dirty="0"/>
              <a:t>Tweeledige Negatie 2</a:t>
            </a:r>
          </a:p>
        </p:txBody>
      </p:sp>
      <p:sp>
        <p:nvSpPr>
          <p:cNvPr id="3" name="Tijdelijke aanduiding voor inhoud 2"/>
          <p:cNvSpPr>
            <a:spLocks noGrp="1"/>
          </p:cNvSpPr>
          <p:nvPr>
            <p:ph idx="1"/>
          </p:nvPr>
        </p:nvSpPr>
        <p:spPr>
          <a:xfrm>
            <a:off x="523875" y="2477386"/>
            <a:ext cx="8247591" cy="3750142"/>
          </a:xfrm>
        </p:spPr>
        <p:txBody>
          <a:bodyPr>
            <a:normAutofit/>
          </a:bodyPr>
          <a:lstStyle/>
          <a:p>
            <a:r>
              <a:rPr lang="nl-NL" dirty="0"/>
              <a:t>Hooft probeert Tessel over te halen: zend me alsjeblieft meer schrijfsels! Zijn dreiging (anders kom ik ze zelf halen!) werkt hier als een retorische strategie. </a:t>
            </a:r>
            <a:endParaRPr lang="nl-NL" dirty="0" smtClean="0"/>
          </a:p>
          <a:p>
            <a:r>
              <a:rPr lang="nl-NL" dirty="0" smtClean="0"/>
              <a:t>De </a:t>
            </a:r>
            <a:r>
              <a:rPr lang="nl-NL" dirty="0"/>
              <a:t>tweeledige negatie lijkt </a:t>
            </a:r>
            <a:r>
              <a:rPr lang="nl-NL" dirty="0" smtClean="0"/>
              <a:t>die dreiging extra te benadrukken en </a:t>
            </a:r>
            <a:r>
              <a:rPr lang="nl-NL" dirty="0"/>
              <a:t>kracht bij te zetten. </a:t>
            </a:r>
          </a:p>
          <a:p>
            <a:pPr marL="0" indent="0">
              <a:buNone/>
            </a:pPr>
            <a:endParaRPr lang="nl-NL" dirty="0"/>
          </a:p>
        </p:txBody>
      </p:sp>
      <p:graphicFrame>
        <p:nvGraphicFramePr>
          <p:cNvPr id="4" name="Table 3"/>
          <p:cNvGraphicFramePr>
            <a:graphicFrameLocks noGrp="1"/>
          </p:cNvGraphicFramePr>
          <p:nvPr>
            <p:extLst>
              <p:ext uri="{D42A27DB-BD31-4B8C-83A1-F6EECF244321}">
                <p14:modId xmlns:p14="http://schemas.microsoft.com/office/powerpoint/2010/main" val="3100798508"/>
              </p:ext>
            </p:extLst>
          </p:nvPr>
        </p:nvGraphicFramePr>
        <p:xfrm>
          <a:off x="577851" y="1231900"/>
          <a:ext cx="8251824" cy="822960"/>
        </p:xfrm>
        <a:graphic>
          <a:graphicData uri="http://schemas.openxmlformats.org/drawingml/2006/table">
            <a:tbl>
              <a:tblPr firstRow="1" bandRow="1">
                <a:tableStyleId>{5C22544A-7EE6-4342-B048-85BDC9FD1C3A}</a:tableStyleId>
              </a:tblPr>
              <a:tblGrid>
                <a:gridCol w="8251824">
                  <a:extLst>
                    <a:ext uri="{9D8B030D-6E8A-4147-A177-3AD203B41FA5}">
                      <a16:colId xmlns="" xmlns:a16="http://schemas.microsoft.com/office/drawing/2014/main" val="20000"/>
                    </a:ext>
                  </a:extLst>
                </a:gridCol>
              </a:tblGrid>
              <a:tr h="370840">
                <a:tc>
                  <a:txBody>
                    <a:bodyPr/>
                    <a:lstStyle/>
                    <a:p>
                      <a:pPr marL="0" indent="0">
                        <a:buNone/>
                      </a:pPr>
                      <a:r>
                        <a:rPr lang="en-US" sz="2400" b="1" dirty="0"/>
                        <a:t>Zoo UE </a:t>
                      </a:r>
                      <a:r>
                        <a:rPr lang="en-US" sz="2400" b="1" dirty="0" err="1"/>
                        <a:t>ons</a:t>
                      </a:r>
                      <a:r>
                        <a:rPr lang="en-US" sz="2400" b="1" dirty="0"/>
                        <a:t> </a:t>
                      </a:r>
                      <a:r>
                        <a:rPr lang="en-US" sz="2400" b="1" i="0" u="none" dirty="0" err="1">
                          <a:solidFill>
                            <a:srgbClr val="FF0000"/>
                          </a:solidFill>
                        </a:rPr>
                        <a:t>geene</a:t>
                      </a:r>
                      <a:r>
                        <a:rPr lang="en-US" sz="2400" b="1" i="0" u="none" dirty="0">
                          <a:solidFill>
                            <a:srgbClr val="FF0000"/>
                          </a:solidFill>
                        </a:rPr>
                        <a:t> en </a:t>
                      </a:r>
                      <a:r>
                        <a:rPr lang="en-US" sz="2400" b="1" dirty="0" err="1"/>
                        <a:t>zeindt</a:t>
                      </a:r>
                      <a:r>
                        <a:rPr lang="en-US" sz="2400" b="1" dirty="0"/>
                        <a:t> van </a:t>
                      </a:r>
                      <a:r>
                        <a:rPr lang="en-US" sz="2400" b="1" dirty="0" err="1"/>
                        <a:t>haere</a:t>
                      </a:r>
                      <a:r>
                        <a:rPr lang="en-US" sz="2400" b="1" dirty="0"/>
                        <a:t> </a:t>
                      </a:r>
                      <a:r>
                        <a:rPr lang="en-US" sz="2400" b="1" dirty="0" err="1"/>
                        <a:t>vruchten</a:t>
                      </a:r>
                      <a:r>
                        <a:rPr lang="en-US" sz="2400" b="1" dirty="0"/>
                        <a:t>, </a:t>
                      </a:r>
                      <a:r>
                        <a:rPr lang="en-US" sz="2400" b="1" dirty="0" err="1"/>
                        <a:t>lichtlijk</a:t>
                      </a:r>
                      <a:r>
                        <a:rPr lang="en-US" sz="2400" b="1" dirty="0"/>
                        <a:t> </a:t>
                      </a:r>
                      <a:r>
                        <a:rPr lang="en-US" sz="2400" b="1" dirty="0" err="1"/>
                        <a:t>dat</a:t>
                      </a:r>
                      <a:r>
                        <a:rPr lang="en-US" sz="2400" b="1" dirty="0"/>
                        <a:t> </a:t>
                      </a:r>
                      <a:r>
                        <a:rPr lang="en-US" sz="2400" b="1" dirty="0" err="1"/>
                        <a:t>wij</a:t>
                      </a:r>
                      <a:r>
                        <a:rPr lang="en-US" sz="2400" b="1" dirty="0"/>
                        <a:t> die, </a:t>
                      </a:r>
                      <a:r>
                        <a:rPr lang="en-US" sz="2400" b="1" dirty="0" err="1"/>
                        <a:t>zelf</a:t>
                      </a:r>
                      <a:r>
                        <a:rPr lang="en-US" sz="2400" b="1" dirty="0"/>
                        <a:t> </a:t>
                      </a:r>
                      <a:r>
                        <a:rPr lang="en-US" sz="2400" b="1" dirty="0" err="1"/>
                        <a:t>komen</a:t>
                      </a:r>
                      <a:r>
                        <a:rPr lang="en-US" sz="2400" b="1" dirty="0"/>
                        <a:t> </a:t>
                      </a:r>
                      <a:r>
                        <a:rPr lang="en-US" sz="2400" b="1" dirty="0" err="1"/>
                        <a:t>haelen</a:t>
                      </a:r>
                      <a:r>
                        <a:rPr lang="en-US" sz="2400" b="1" dirty="0"/>
                        <a:t>. (606, 1633) </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085235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 y="401638"/>
            <a:ext cx="9037320" cy="868362"/>
          </a:xfrm>
        </p:spPr>
        <p:txBody>
          <a:bodyPr/>
          <a:lstStyle/>
          <a:p>
            <a:r>
              <a:rPr lang="nl-NL" sz="4000" b="1" dirty="0"/>
              <a:t>Kruisbestuiving </a:t>
            </a:r>
            <a:r>
              <a:rPr lang="nl-NL" sz="4000" b="1"/>
              <a:t>tussen </a:t>
            </a:r>
            <a:r>
              <a:rPr lang="nl-NL" sz="4000" b="1" smtClean="0"/>
              <a:t>taal- </a:t>
            </a:r>
            <a:r>
              <a:rPr lang="nl-NL" sz="4000" b="1" dirty="0"/>
              <a:t>en letterkunde</a:t>
            </a:r>
          </a:p>
        </p:txBody>
      </p:sp>
      <p:sp>
        <p:nvSpPr>
          <p:cNvPr id="3" name="Tijdelijke aanduiding voor inhoud 2"/>
          <p:cNvSpPr>
            <a:spLocks noGrp="1"/>
          </p:cNvSpPr>
          <p:nvPr>
            <p:ph idx="1"/>
          </p:nvPr>
        </p:nvSpPr>
        <p:spPr>
          <a:xfrm>
            <a:off x="561976" y="1818167"/>
            <a:ext cx="7666037" cy="4649601"/>
          </a:xfrm>
        </p:spPr>
        <p:txBody>
          <a:bodyPr>
            <a:noAutofit/>
          </a:bodyPr>
          <a:lstStyle/>
          <a:p>
            <a:r>
              <a:rPr lang="nl-NL" dirty="0"/>
              <a:t>De twee zinnen met tweeledige negatie maken de kern uit van deze brief: (i) Tessels schrijfwerk is bijzonder goed, en (ii) Hooft wil meer brieven ontvangen.</a:t>
            </a:r>
          </a:p>
          <a:p>
            <a:r>
              <a:rPr lang="nl-NL" dirty="0"/>
              <a:t>Taalkundige en retorische aspecten werken op elkaar in:</a:t>
            </a:r>
          </a:p>
          <a:p>
            <a:pPr lvl="1"/>
            <a:r>
              <a:rPr lang="nl-NL" sz="2400" dirty="0"/>
              <a:t>Tweeledige negatie om ontkenning te benadrukken.</a:t>
            </a:r>
          </a:p>
          <a:p>
            <a:pPr lvl="1"/>
            <a:r>
              <a:rPr lang="nl-NL" sz="2400" dirty="0"/>
              <a:t>Tweeledige negatie wordt ingezet om retorische effecten te stimuleren: de lezer overtuigen van de waarde van Tessels werk en de intensiteit van Hoofts verlangen naar meer. </a:t>
            </a:r>
          </a:p>
        </p:txBody>
      </p:sp>
    </p:spTree>
    <p:extLst>
      <p:ext uri="{BB962C8B-B14F-4D97-AF65-F5344CB8AC3E}">
        <p14:creationId xmlns:p14="http://schemas.microsoft.com/office/powerpoint/2010/main" val="3233161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6" y="52468"/>
            <a:ext cx="9036496" cy="1143000"/>
          </a:xfrm>
        </p:spPr>
        <p:txBody>
          <a:bodyPr>
            <a:noAutofit/>
          </a:bodyPr>
          <a:lstStyle/>
          <a:p>
            <a:r>
              <a:rPr lang="nl-NL" sz="4000" b="1" dirty="0">
                <a:cs typeface="AngsanaUPC" panose="02020603050405020304" pitchFamily="18" charset="-34"/>
              </a:rPr>
              <a:t>Zien we dergelijke patronen ook in de negatievariatie in de gekaapte brieven?</a:t>
            </a:r>
            <a:endParaRPr lang="nl-NL" sz="4000" b="1" dirty="0"/>
          </a:p>
        </p:txBody>
      </p:sp>
      <p:sp>
        <p:nvSpPr>
          <p:cNvPr id="3" name="Content Placeholder 2"/>
          <p:cNvSpPr>
            <a:spLocks noGrp="1"/>
          </p:cNvSpPr>
          <p:nvPr>
            <p:ph idx="1"/>
          </p:nvPr>
        </p:nvSpPr>
        <p:spPr>
          <a:xfrm>
            <a:off x="6228184" y="1412776"/>
            <a:ext cx="2664297" cy="4713387"/>
          </a:xfrm>
        </p:spPr>
        <p:txBody>
          <a:bodyPr>
            <a:noAutofit/>
          </a:bodyPr>
          <a:lstStyle/>
          <a:p>
            <a:pPr marL="0" indent="0">
              <a:buNone/>
            </a:pPr>
            <a:r>
              <a:rPr lang="nl-NL" sz="2500" dirty="0">
                <a:cs typeface="AngsanaUPC" panose="02020603050405020304" pitchFamily="18" charset="-34"/>
              </a:rPr>
              <a:t>Brief van Barbertje Pieterse aan Pieter </a:t>
            </a:r>
            <a:r>
              <a:rPr lang="nl-NL" sz="2500" dirty="0" err="1">
                <a:cs typeface="AngsanaUPC" panose="02020603050405020304" pitchFamily="18" charset="-34"/>
              </a:rPr>
              <a:t>Dircksse</a:t>
            </a:r>
            <a:endParaRPr lang="nl-NL" sz="2500" dirty="0">
              <a:cs typeface="AngsanaUPC" panose="02020603050405020304" pitchFamily="18" charset="-34"/>
            </a:endParaRPr>
          </a:p>
          <a:p>
            <a:pPr marL="0" indent="0">
              <a:buNone/>
            </a:pPr>
            <a:endParaRPr lang="nl-NL" sz="2500" dirty="0">
              <a:cs typeface="AngsanaUPC" panose="02020603050405020304" pitchFamily="18" charset="-34"/>
            </a:endParaRPr>
          </a:p>
          <a:p>
            <a:pPr marL="0" indent="0">
              <a:buNone/>
            </a:pPr>
            <a:endParaRPr lang="nl-NL" sz="2500" dirty="0">
              <a:cs typeface="AngsanaUPC" panose="02020603050405020304" pitchFamily="18" charset="-34"/>
            </a:endParaRPr>
          </a:p>
          <a:p>
            <a:pPr marL="0" indent="0">
              <a:buNone/>
            </a:pPr>
            <a:endParaRPr lang="nl-NL" sz="2500" dirty="0">
              <a:cs typeface="AngsanaUPC" panose="02020603050405020304" pitchFamily="18" charset="-34"/>
            </a:endParaRPr>
          </a:p>
          <a:p>
            <a:pPr marL="0" indent="0">
              <a:buNone/>
            </a:pPr>
            <a:r>
              <a:rPr lang="nl-NL" sz="2500" dirty="0" smtClean="0">
                <a:cs typeface="AngsanaUPC" panose="02020603050405020304" pitchFamily="18" charset="-34"/>
              </a:rPr>
              <a:t>Brief </a:t>
            </a:r>
            <a:r>
              <a:rPr lang="nl-NL" sz="2500" dirty="0">
                <a:cs typeface="AngsanaUPC" panose="02020603050405020304" pitchFamily="18" charset="-34"/>
              </a:rPr>
              <a:t>van </a:t>
            </a:r>
            <a:r>
              <a:rPr lang="nl-NL" sz="2500" dirty="0" err="1">
                <a:cs typeface="AngsanaUPC" panose="02020603050405020304" pitchFamily="18" charset="-34"/>
              </a:rPr>
              <a:t>Annetje</a:t>
            </a:r>
            <a:r>
              <a:rPr lang="nl-NL" sz="2500" dirty="0">
                <a:cs typeface="AngsanaUPC" panose="02020603050405020304" pitchFamily="18" charset="-34"/>
              </a:rPr>
              <a:t> Jans aan Jones </a:t>
            </a:r>
            <a:r>
              <a:rPr lang="nl-NL" sz="2500" dirty="0" err="1">
                <a:cs typeface="AngsanaUPC" panose="02020603050405020304" pitchFamily="18" charset="-34"/>
              </a:rPr>
              <a:t>Roelofse</a:t>
            </a:r>
            <a:endParaRPr lang="nl-NL" sz="2500" dirty="0">
              <a:cs typeface="AngsanaUPC" panose="02020603050405020304" pitchFamily="18" charset="-34"/>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93" t="18241" r="27267" b="11198"/>
          <a:stretch/>
        </p:blipFill>
        <p:spPr bwMode="auto">
          <a:xfrm>
            <a:off x="395537" y="1195468"/>
            <a:ext cx="5544616" cy="567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547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 xmlns:a16="http://schemas.microsoft.com/office/drawing/2014/main" id="{23FB715E-C257-4926-A91E-0026DCDE0B04}"/>
              </a:ext>
            </a:extLst>
          </p:cNvPr>
          <p:cNvPicPr>
            <a:picLocks noGrp="1" noChangeAspect="1"/>
          </p:cNvPicPr>
          <p:nvPr>
            <p:ph idx="1"/>
          </p:nvPr>
        </p:nvPicPr>
        <p:blipFill>
          <a:blip r:embed="rId3"/>
          <a:stretch>
            <a:fillRect/>
          </a:stretch>
        </p:blipFill>
        <p:spPr>
          <a:xfrm>
            <a:off x="966627" y="1735138"/>
            <a:ext cx="7209158" cy="4056062"/>
          </a:xfrm>
        </p:spPr>
      </p:pic>
      <p:sp>
        <p:nvSpPr>
          <p:cNvPr id="4" name="Title 1">
            <a:extLst>
              <a:ext uri="{FF2B5EF4-FFF2-40B4-BE49-F238E27FC236}">
                <a16:creationId xmlns="" xmlns:a16="http://schemas.microsoft.com/office/drawing/2014/main" id="{0AAA8D8A-B4FF-412C-98B9-3630A305110A}"/>
              </a:ext>
            </a:extLst>
          </p:cNvPr>
          <p:cNvSpPr txBox="1">
            <a:spLocks/>
          </p:cNvSpPr>
          <p:nvPr/>
        </p:nvSpPr>
        <p:spPr>
          <a:xfrm>
            <a:off x="27296" y="52467"/>
            <a:ext cx="9036496" cy="14171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nl-NL" sz="4000" b="1" dirty="0">
                <a:cs typeface="AngsanaUPC" panose="02020603050405020304" pitchFamily="18" charset="-34"/>
              </a:rPr>
              <a:t>Zien we dergelijke patronen ook in </a:t>
            </a:r>
            <a:r>
              <a:rPr lang="nl-NL" sz="4000" b="1" dirty="0" smtClean="0">
                <a:cs typeface="AngsanaUPC" panose="02020603050405020304" pitchFamily="18" charset="-34"/>
              </a:rPr>
              <a:t>Michiel </a:t>
            </a:r>
            <a:r>
              <a:rPr lang="nl-NL" sz="4000" b="1" dirty="0">
                <a:cs typeface="AngsanaUPC" panose="02020603050405020304" pitchFamily="18" charset="-34"/>
              </a:rPr>
              <a:t>de Ruyters brieven?</a:t>
            </a:r>
            <a:endParaRPr lang="nl-NL" sz="4000" b="1" dirty="0"/>
          </a:p>
        </p:txBody>
      </p:sp>
    </p:spTree>
    <p:extLst>
      <p:ext uri="{BB962C8B-B14F-4D97-AF65-F5344CB8AC3E}">
        <p14:creationId xmlns:p14="http://schemas.microsoft.com/office/powerpoint/2010/main" val="1811275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Interesse om mee te werken?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566" y="1808638"/>
            <a:ext cx="7912348" cy="3845401"/>
          </a:xfrm>
        </p:spPr>
      </p:pic>
    </p:spTree>
    <p:extLst>
      <p:ext uri="{BB962C8B-B14F-4D97-AF65-F5344CB8AC3E}">
        <p14:creationId xmlns:p14="http://schemas.microsoft.com/office/powerpoint/2010/main" val="948169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8D1D669-9762-4803-B781-23B8E894DB6D}"/>
              </a:ext>
            </a:extLst>
          </p:cNvPr>
          <p:cNvSpPr>
            <a:spLocks noGrp="1"/>
          </p:cNvSpPr>
          <p:nvPr>
            <p:ph type="title"/>
          </p:nvPr>
        </p:nvSpPr>
        <p:spPr/>
        <p:txBody>
          <a:bodyPr/>
          <a:lstStyle/>
          <a:p>
            <a:r>
              <a:rPr lang="nl-NL" dirty="0"/>
              <a:t>Interesse om mee te werken?</a:t>
            </a:r>
          </a:p>
        </p:txBody>
      </p:sp>
      <p:sp>
        <p:nvSpPr>
          <p:cNvPr id="3" name="Tijdelijke aanduiding voor inhoud 2">
            <a:extLst>
              <a:ext uri="{FF2B5EF4-FFF2-40B4-BE49-F238E27FC236}">
                <a16:creationId xmlns="" xmlns:a16="http://schemas.microsoft.com/office/drawing/2014/main" id="{79C912C3-EDC6-4145-AF98-E7068F8DB927}"/>
              </a:ext>
            </a:extLst>
          </p:cNvPr>
          <p:cNvSpPr>
            <a:spLocks noGrp="1"/>
          </p:cNvSpPr>
          <p:nvPr>
            <p:ph idx="1"/>
          </p:nvPr>
        </p:nvSpPr>
        <p:spPr/>
        <p:txBody>
          <a:bodyPr/>
          <a:lstStyle/>
          <a:p>
            <a:endParaRPr lang="nl-NL"/>
          </a:p>
        </p:txBody>
      </p:sp>
      <p:pic>
        <p:nvPicPr>
          <p:cNvPr id="5" name="Afbeelding 4">
            <a:extLst>
              <a:ext uri="{FF2B5EF4-FFF2-40B4-BE49-F238E27FC236}">
                <a16:creationId xmlns="" xmlns:a16="http://schemas.microsoft.com/office/drawing/2014/main" id="{D1B41393-222B-46A0-BF76-199037F4DF78}"/>
              </a:ext>
            </a:extLst>
          </p:cNvPr>
          <p:cNvPicPr>
            <a:picLocks noChangeAspect="1"/>
          </p:cNvPicPr>
          <p:nvPr/>
        </p:nvPicPr>
        <p:blipFill rotWithShape="1">
          <a:blip r:embed="rId3"/>
          <a:srcRect t="3946" r="4642" b="7439"/>
          <a:stretch/>
        </p:blipFill>
        <p:spPr>
          <a:xfrm>
            <a:off x="146956" y="1735139"/>
            <a:ext cx="8841129" cy="4619243"/>
          </a:xfrm>
          <a:prstGeom prst="rect">
            <a:avLst/>
          </a:prstGeom>
        </p:spPr>
      </p:pic>
      <p:sp>
        <p:nvSpPr>
          <p:cNvPr id="6" name="Tekstvak 5">
            <a:extLst>
              <a:ext uri="{FF2B5EF4-FFF2-40B4-BE49-F238E27FC236}">
                <a16:creationId xmlns="" xmlns:a16="http://schemas.microsoft.com/office/drawing/2014/main" id="{BD4CC432-0E7C-41EC-BEE6-FE48DB27EA16}"/>
              </a:ext>
            </a:extLst>
          </p:cNvPr>
          <p:cNvSpPr txBox="1"/>
          <p:nvPr/>
        </p:nvSpPr>
        <p:spPr>
          <a:xfrm>
            <a:off x="1387929" y="6333200"/>
            <a:ext cx="6188528" cy="430887"/>
          </a:xfrm>
          <a:prstGeom prst="rect">
            <a:avLst/>
          </a:prstGeom>
          <a:noFill/>
        </p:spPr>
        <p:txBody>
          <a:bodyPr wrap="square" rtlCol="0">
            <a:spAutoFit/>
          </a:bodyPr>
          <a:lstStyle/>
          <a:p>
            <a:r>
              <a:rPr lang="nl-NL" sz="2200" dirty="0"/>
              <a:t>Vele te transcriberen bronnen van Michiel de Ruyter</a:t>
            </a:r>
          </a:p>
        </p:txBody>
      </p:sp>
    </p:spTree>
    <p:extLst>
      <p:ext uri="{BB962C8B-B14F-4D97-AF65-F5344CB8AC3E}">
        <p14:creationId xmlns:p14="http://schemas.microsoft.com/office/powerpoint/2010/main" val="246216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Referenties</a:t>
            </a:r>
          </a:p>
        </p:txBody>
      </p:sp>
      <p:sp>
        <p:nvSpPr>
          <p:cNvPr id="3" name="Tijdelijke aanduiding voor inhoud 2"/>
          <p:cNvSpPr>
            <a:spLocks noGrp="1"/>
          </p:cNvSpPr>
          <p:nvPr>
            <p:ph idx="1"/>
          </p:nvPr>
        </p:nvSpPr>
        <p:spPr>
          <a:xfrm>
            <a:off x="914400" y="1371600"/>
            <a:ext cx="7313613" cy="5080000"/>
          </a:xfrm>
        </p:spPr>
        <p:txBody>
          <a:bodyPr>
            <a:normAutofit lnSpcReduction="10000"/>
          </a:bodyPr>
          <a:lstStyle/>
          <a:p>
            <a:pPr marL="0" indent="0">
              <a:buNone/>
            </a:pPr>
            <a:r>
              <a:rPr lang="nl-NL" dirty="0"/>
              <a:t>Primaire bron</a:t>
            </a:r>
          </a:p>
          <a:p>
            <a:r>
              <a:rPr lang="en-GB" dirty="0" err="1"/>
              <a:t>Hooft</a:t>
            </a:r>
            <a:r>
              <a:rPr lang="en-GB" dirty="0"/>
              <a:t>, P.C., De </a:t>
            </a:r>
            <a:r>
              <a:rPr lang="en-GB" dirty="0" err="1"/>
              <a:t>briefwisseling</a:t>
            </a:r>
            <a:r>
              <a:rPr lang="en-GB" dirty="0"/>
              <a:t> van Pieter </a:t>
            </a:r>
            <a:r>
              <a:rPr lang="en-GB" dirty="0" err="1"/>
              <a:t>Corneliszoon</a:t>
            </a:r>
            <a:r>
              <a:rPr lang="en-GB" dirty="0"/>
              <a:t> </a:t>
            </a:r>
            <a:r>
              <a:rPr lang="en-GB" dirty="0" err="1"/>
              <a:t>Hooft</a:t>
            </a:r>
            <a:r>
              <a:rPr lang="en-GB" dirty="0"/>
              <a:t>. Edited by H.W. van </a:t>
            </a:r>
            <a:r>
              <a:rPr lang="en-GB" dirty="0" err="1"/>
              <a:t>Tricht</a:t>
            </a:r>
            <a:r>
              <a:rPr lang="en-GB" dirty="0"/>
              <a:t>, F.L. </a:t>
            </a:r>
            <a:r>
              <a:rPr lang="en-GB" dirty="0" err="1"/>
              <a:t>Zwaan</a:t>
            </a:r>
            <a:r>
              <a:rPr lang="en-GB" dirty="0"/>
              <a:t>, D. </a:t>
            </a:r>
            <a:r>
              <a:rPr lang="en-GB" dirty="0" err="1"/>
              <a:t>Kuijper</a:t>
            </a:r>
            <a:r>
              <a:rPr lang="en-GB" dirty="0"/>
              <a:t> </a:t>
            </a:r>
            <a:r>
              <a:rPr lang="en-GB" dirty="0" err="1"/>
              <a:t>Fzn</a:t>
            </a:r>
            <a:r>
              <a:rPr lang="en-GB" dirty="0"/>
              <a:t>. and Franco </a:t>
            </a:r>
            <a:r>
              <a:rPr lang="en-GB" dirty="0" err="1"/>
              <a:t>Musarra</a:t>
            </a:r>
            <a:r>
              <a:rPr lang="en-GB" dirty="0"/>
              <a:t>, </a:t>
            </a:r>
            <a:r>
              <a:rPr lang="en-GB" dirty="0" err="1"/>
              <a:t>Tjeenk</a:t>
            </a:r>
            <a:r>
              <a:rPr lang="en-GB" dirty="0"/>
              <a:t> </a:t>
            </a:r>
            <a:r>
              <a:rPr lang="en-GB" dirty="0" err="1"/>
              <a:t>Willink</a:t>
            </a:r>
            <a:r>
              <a:rPr lang="en-GB" dirty="0"/>
              <a:t>, </a:t>
            </a:r>
            <a:r>
              <a:rPr lang="en-GB" dirty="0" err="1"/>
              <a:t>Noorduijn</a:t>
            </a:r>
            <a:r>
              <a:rPr lang="en-GB" dirty="0"/>
              <a:t>, </a:t>
            </a:r>
            <a:r>
              <a:rPr lang="en-GB" dirty="0" err="1"/>
              <a:t>Culemborg</a:t>
            </a:r>
            <a:r>
              <a:rPr lang="en-GB" dirty="0"/>
              <a:t>, 1976.</a:t>
            </a:r>
            <a:endParaRPr lang="nl-NL" dirty="0"/>
          </a:p>
          <a:p>
            <a:pPr marL="0" indent="0">
              <a:buNone/>
            </a:pPr>
            <a:r>
              <a:rPr lang="nl-NL" dirty="0"/>
              <a:t>Secundaire literatuur</a:t>
            </a:r>
            <a:endParaRPr lang="en-GB" dirty="0"/>
          </a:p>
          <a:p>
            <a:r>
              <a:rPr lang="nl-NL" dirty="0" err="1"/>
              <a:t>Breitbarth</a:t>
            </a:r>
            <a:r>
              <a:rPr lang="nl-NL" dirty="0"/>
              <a:t>, A., A </a:t>
            </a:r>
            <a:r>
              <a:rPr lang="nl-NL" dirty="0" err="1"/>
              <a:t>hybrid</a:t>
            </a:r>
            <a:r>
              <a:rPr lang="nl-NL" dirty="0"/>
              <a:t> approach </a:t>
            </a:r>
            <a:r>
              <a:rPr lang="nl-NL" dirty="0" err="1"/>
              <a:t>to</a:t>
            </a:r>
            <a:r>
              <a:rPr lang="nl-NL" dirty="0"/>
              <a:t> </a:t>
            </a:r>
            <a:r>
              <a:rPr lang="nl-NL" dirty="0" err="1"/>
              <a:t>Jespersen’s</a:t>
            </a:r>
            <a:r>
              <a:rPr lang="nl-NL" dirty="0"/>
              <a:t> </a:t>
            </a:r>
            <a:r>
              <a:rPr lang="nl-NL" dirty="0" err="1"/>
              <a:t>cycle</a:t>
            </a:r>
            <a:r>
              <a:rPr lang="nl-NL" dirty="0"/>
              <a:t> in West </a:t>
            </a:r>
            <a:r>
              <a:rPr lang="nl-NL" dirty="0" err="1"/>
              <a:t>Germanic</a:t>
            </a:r>
            <a:r>
              <a:rPr lang="nl-NL" dirty="0"/>
              <a:t>. In: Journal of </a:t>
            </a:r>
            <a:r>
              <a:rPr lang="nl-NL" dirty="0" err="1"/>
              <a:t>Compartive</a:t>
            </a:r>
            <a:r>
              <a:rPr lang="nl-NL" dirty="0"/>
              <a:t> </a:t>
            </a:r>
            <a:r>
              <a:rPr lang="nl-NL" dirty="0" err="1"/>
              <a:t>Germanic</a:t>
            </a:r>
            <a:r>
              <a:rPr lang="nl-NL" dirty="0"/>
              <a:t> </a:t>
            </a:r>
            <a:r>
              <a:rPr lang="nl-NL" dirty="0" err="1"/>
              <a:t>Linguistics</a:t>
            </a:r>
            <a:r>
              <a:rPr lang="nl-NL" dirty="0"/>
              <a:t> </a:t>
            </a:r>
            <a:r>
              <a:rPr lang="is-IS" dirty="0"/>
              <a:t>12(2):81-114, 2009.</a:t>
            </a:r>
            <a:endParaRPr lang="nl-NL" dirty="0"/>
          </a:p>
          <a:p>
            <a:r>
              <a:rPr lang="en-GB" dirty="0"/>
              <a:t>Jespersen, O., </a:t>
            </a:r>
            <a:r>
              <a:rPr lang="en-GB" i="1" dirty="0"/>
              <a:t>Negation in English and other languages</a:t>
            </a:r>
            <a:r>
              <a:rPr lang="en-GB" dirty="0"/>
              <a:t>. Copenhagen, 1917. </a:t>
            </a:r>
            <a:endParaRPr lang="nl-NL" dirty="0"/>
          </a:p>
          <a:p>
            <a:pPr marL="0" indent="0">
              <a:buNone/>
            </a:pPr>
            <a:endParaRPr lang="nl-NL" dirty="0"/>
          </a:p>
        </p:txBody>
      </p:sp>
    </p:spTree>
    <p:extLst>
      <p:ext uri="{BB962C8B-B14F-4D97-AF65-F5344CB8AC3E}">
        <p14:creationId xmlns:p14="http://schemas.microsoft.com/office/powerpoint/2010/main" val="1459701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Referenties</a:t>
            </a:r>
          </a:p>
        </p:txBody>
      </p:sp>
      <p:sp>
        <p:nvSpPr>
          <p:cNvPr id="3" name="Tijdelijke aanduiding voor inhoud 2"/>
          <p:cNvSpPr>
            <a:spLocks noGrp="1"/>
          </p:cNvSpPr>
          <p:nvPr>
            <p:ph idx="1"/>
          </p:nvPr>
        </p:nvSpPr>
        <p:spPr>
          <a:xfrm>
            <a:off x="914400" y="1371601"/>
            <a:ext cx="7313613" cy="5198532"/>
          </a:xfrm>
        </p:spPr>
        <p:txBody>
          <a:bodyPr>
            <a:normAutofit fontScale="92500" lnSpcReduction="20000"/>
          </a:bodyPr>
          <a:lstStyle/>
          <a:p>
            <a:r>
              <a:rPr lang="nl-NL" dirty="0"/>
              <a:t>Kramer, I. Variatie in Negatie, een syntactisch en retorische analyse van het gebruik van enkele en tweeledige negatie in de brieven van P.C. Hooft van 1633 tot 1638 aan Joost </a:t>
            </a:r>
            <a:r>
              <a:rPr lang="nl-NL" dirty="0" err="1"/>
              <a:t>Baek</a:t>
            </a:r>
            <a:r>
              <a:rPr lang="nl-NL" dirty="0"/>
              <a:t> en Tesselschade Roemersdochter Visser. BA-eindwerkstuk, Utrecht, 2016.</a:t>
            </a:r>
            <a:endParaRPr lang="en-US" dirty="0"/>
          </a:p>
          <a:p>
            <a:r>
              <a:rPr lang="en-US" dirty="0" err="1"/>
              <a:t>Nobels</a:t>
            </a:r>
            <a:r>
              <a:rPr lang="en-US" dirty="0"/>
              <a:t>, J. </a:t>
            </a:r>
            <a:r>
              <a:rPr lang="en-US" i="1" dirty="0"/>
              <a:t>(Extra)Ordinary Letters. A View from below on 17th-century Dutch</a:t>
            </a:r>
            <a:r>
              <a:rPr lang="en-US" dirty="0"/>
              <a:t>. </a:t>
            </a:r>
            <a:r>
              <a:rPr lang="nl-NL" dirty="0"/>
              <a:t>PhD </a:t>
            </a:r>
            <a:r>
              <a:rPr lang="nl-NL" dirty="0" err="1"/>
              <a:t>dissertation</a:t>
            </a:r>
            <a:r>
              <a:rPr lang="nl-NL" dirty="0"/>
              <a:t>, Leiden, 2013. </a:t>
            </a:r>
          </a:p>
          <a:p>
            <a:r>
              <a:rPr lang="nl-NL" dirty="0" err="1"/>
              <a:t>Paardekooper</a:t>
            </a:r>
            <a:r>
              <a:rPr lang="nl-NL" dirty="0"/>
              <a:t>, P., ‘Bloei en ondergang van onbeperkt ne/en, vooral dat bij niet-woorden’, </a:t>
            </a:r>
            <a:r>
              <a:rPr lang="nl-NL" i="1" dirty="0" err="1"/>
              <a:t>Neerlandistiek.nl</a:t>
            </a:r>
            <a:r>
              <a:rPr lang="nl-NL" dirty="0"/>
              <a:t> 2006.</a:t>
            </a:r>
          </a:p>
          <a:p>
            <a:r>
              <a:rPr lang="nl-NL" dirty="0" err="1"/>
              <a:t>Rochemont</a:t>
            </a:r>
            <a:r>
              <a:rPr lang="nl-NL" dirty="0"/>
              <a:t>, M. &amp; P. </a:t>
            </a:r>
            <a:r>
              <a:rPr lang="nl-NL" dirty="0" err="1"/>
              <a:t>Cullicover</a:t>
            </a:r>
            <a:r>
              <a:rPr lang="nl-NL" dirty="0"/>
              <a:t>, </a:t>
            </a:r>
            <a:r>
              <a:rPr lang="nl-NL" dirty="0" err="1"/>
              <a:t>Deriving</a:t>
            </a:r>
            <a:r>
              <a:rPr lang="nl-NL" dirty="0"/>
              <a:t> </a:t>
            </a:r>
            <a:r>
              <a:rPr lang="nl-NL" dirty="0" err="1"/>
              <a:t>dpedent</a:t>
            </a:r>
            <a:r>
              <a:rPr lang="nl-NL" dirty="0"/>
              <a:t> right </a:t>
            </a:r>
            <a:r>
              <a:rPr lang="nl-NL" dirty="0" err="1"/>
              <a:t>adjuncts</a:t>
            </a:r>
            <a:r>
              <a:rPr lang="nl-NL" dirty="0"/>
              <a:t> in English. In: D. </a:t>
            </a:r>
            <a:r>
              <a:rPr lang="nl-NL" dirty="0" err="1"/>
              <a:t>Beerman</a:t>
            </a:r>
            <a:r>
              <a:rPr lang="nl-NL" dirty="0"/>
              <a:t> et al. (</a:t>
            </a:r>
            <a:r>
              <a:rPr lang="nl-NL" dirty="0" err="1"/>
              <a:t>eds</a:t>
            </a:r>
            <a:r>
              <a:rPr lang="nl-NL" dirty="0"/>
              <a:t>.), </a:t>
            </a:r>
            <a:r>
              <a:rPr lang="nl-NL" dirty="0" err="1"/>
              <a:t>Rightward</a:t>
            </a:r>
            <a:r>
              <a:rPr lang="nl-NL" dirty="0"/>
              <a:t> </a:t>
            </a:r>
            <a:r>
              <a:rPr lang="nl-NL" dirty="0" err="1"/>
              <a:t>movement</a:t>
            </a:r>
            <a:r>
              <a:rPr lang="nl-NL" dirty="0"/>
              <a:t>. Benjamins, 1997. </a:t>
            </a:r>
          </a:p>
          <a:p>
            <a:r>
              <a:rPr lang="nl-NL" dirty="0"/>
              <a:t>Wouden, T. van der, ‘Meer over dubbele ontkenningen. Reactie op Piet </a:t>
            </a:r>
            <a:r>
              <a:rPr lang="nl-NL" dirty="0" err="1"/>
              <a:t>Paardekooper</a:t>
            </a:r>
            <a:r>
              <a:rPr lang="nl-NL" dirty="0"/>
              <a:t>’. </a:t>
            </a:r>
            <a:r>
              <a:rPr lang="nl-NL" i="1" dirty="0" err="1"/>
              <a:t>Neerlandistiek.nl</a:t>
            </a:r>
            <a:r>
              <a:rPr lang="nl-NL" dirty="0"/>
              <a:t>,</a:t>
            </a:r>
            <a:r>
              <a:rPr lang="nl-NL" i="1" dirty="0"/>
              <a:t> </a:t>
            </a:r>
            <a:r>
              <a:rPr lang="nl-NL" dirty="0"/>
              <a:t>2007. </a:t>
            </a:r>
          </a:p>
          <a:p>
            <a:pPr marL="0" indent="0">
              <a:buNone/>
            </a:pPr>
            <a:endParaRPr lang="nl-NL" dirty="0"/>
          </a:p>
        </p:txBody>
      </p:sp>
    </p:spTree>
    <p:extLst>
      <p:ext uri="{BB962C8B-B14F-4D97-AF65-F5344CB8AC3E}">
        <p14:creationId xmlns:p14="http://schemas.microsoft.com/office/powerpoint/2010/main" val="3493274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60600" y="3029316"/>
            <a:ext cx="6477000" cy="1914144"/>
          </a:xfrm>
        </p:spPr>
        <p:txBody>
          <a:bodyPr/>
          <a:lstStyle/>
          <a:p>
            <a:r>
              <a:rPr lang="nl-NL" b="1" dirty="0"/>
              <a:t>Language Dynamics </a:t>
            </a:r>
            <a:br>
              <a:rPr lang="nl-NL" b="1" dirty="0"/>
            </a:br>
            <a:r>
              <a:rPr lang="nl-NL" b="1" dirty="0"/>
              <a:t>in </a:t>
            </a:r>
            <a:r>
              <a:rPr lang="nl-NL" b="1" dirty="0" err="1"/>
              <a:t>the</a:t>
            </a:r>
            <a:r>
              <a:rPr lang="nl-NL" b="1" dirty="0"/>
              <a:t> Dutch Golden Age</a:t>
            </a:r>
          </a:p>
        </p:txBody>
      </p:sp>
      <p:sp>
        <p:nvSpPr>
          <p:cNvPr id="3" name="Subtitel 2"/>
          <p:cNvSpPr>
            <a:spLocks noGrp="1"/>
          </p:cNvSpPr>
          <p:nvPr>
            <p:ph type="subTitle" idx="1"/>
          </p:nvPr>
        </p:nvSpPr>
        <p:spPr>
          <a:xfrm>
            <a:off x="2209800" y="4699000"/>
            <a:ext cx="6477000" cy="1531720"/>
          </a:xfrm>
        </p:spPr>
        <p:txBody>
          <a:bodyPr>
            <a:normAutofit/>
          </a:bodyPr>
          <a:lstStyle/>
          <a:p>
            <a:endParaRPr lang="nl-NL" dirty="0"/>
          </a:p>
          <a:p>
            <a:r>
              <a:rPr lang="nl-NL" sz="2600" dirty="0">
                <a:hlinkClick r:id="rId2"/>
              </a:rPr>
              <a:t>http://languagedynamics.wp.hum.uu.nl/</a:t>
            </a:r>
            <a:r>
              <a:rPr lang="nl-NL" sz="2600" dirty="0"/>
              <a:t> </a:t>
            </a:r>
          </a:p>
          <a:p>
            <a:endParaRPr lang="nl-NL" dirty="0"/>
          </a:p>
          <a:p>
            <a:endParaRPr lang="nl-NL" dirty="0"/>
          </a:p>
          <a:p>
            <a:endParaRPr lang="nl-NL" dirty="0"/>
          </a:p>
        </p:txBody>
      </p:sp>
      <p:pic>
        <p:nvPicPr>
          <p:cNvPr id="2050" name="Picture 2" descr="C:\Users\Feike\AppData\Local\Microsoft\Windows\Temporary Internet Files\Content.IE5\EF85RJ9G\GW_header_language-dynamics-in-the-golden-age_1368x300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0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62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65" r="19957" b="42780"/>
          <a:stretch/>
        </p:blipFill>
        <p:spPr bwMode="auto">
          <a:xfrm>
            <a:off x="1" y="0"/>
            <a:ext cx="9144000" cy="463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991" t="48625" r="27888" b="11773"/>
          <a:stretch/>
        </p:blipFill>
        <p:spPr bwMode="auto">
          <a:xfrm>
            <a:off x="4277589" y="3933056"/>
            <a:ext cx="4866411" cy="274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Afbeeldingsresultaat voor statenvertaling 16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653136"/>
            <a:ext cx="2880320" cy="194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13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16632"/>
            <a:ext cx="8778240" cy="1143000"/>
          </a:xfrm>
        </p:spPr>
        <p:txBody>
          <a:bodyPr>
            <a:noAutofit/>
          </a:bodyPr>
          <a:lstStyle/>
          <a:p>
            <a:r>
              <a:rPr lang="nl-NL" sz="4000" b="1" dirty="0">
                <a:cs typeface="AngsanaUPC" panose="02020603050405020304" pitchFamily="18" charset="-34"/>
              </a:rPr>
              <a:t>Variatie </a:t>
            </a:r>
            <a:r>
              <a:rPr lang="nl-NL" sz="4000" b="1" dirty="0" smtClean="0">
                <a:cs typeface="AngsanaUPC" panose="02020603050405020304" pitchFamily="18" charset="-34"/>
              </a:rPr>
              <a:t>of eenvormigheid in regelgeving</a:t>
            </a:r>
            <a:endParaRPr lang="nl-NL" sz="4000" b="1" dirty="0">
              <a:cs typeface="AngsanaUPC" panose="02020603050405020304" pitchFamily="18" charset="-34"/>
            </a:endParaRPr>
          </a:p>
        </p:txBody>
      </p:sp>
      <p:sp>
        <p:nvSpPr>
          <p:cNvPr id="3" name="Content Placeholder 2"/>
          <p:cNvSpPr>
            <a:spLocks noGrp="1"/>
          </p:cNvSpPr>
          <p:nvPr>
            <p:ph idx="1"/>
          </p:nvPr>
        </p:nvSpPr>
        <p:spPr>
          <a:xfrm>
            <a:off x="467544" y="1340768"/>
            <a:ext cx="8229600" cy="4525963"/>
          </a:xfrm>
        </p:spPr>
        <p:txBody>
          <a:bodyPr>
            <a:normAutofit/>
          </a:bodyPr>
          <a:lstStyle/>
          <a:p>
            <a:pPr marL="0" indent="0" algn="ctr">
              <a:buNone/>
            </a:pPr>
            <a:endParaRPr lang="nl-NL" sz="3500" dirty="0">
              <a:latin typeface="AngsanaUPC" panose="02020603050405020304" pitchFamily="18" charset="-34"/>
              <a:ea typeface="+mj-ea"/>
              <a:cs typeface="AngsanaUPC" panose="02020603050405020304" pitchFamily="18" charset="-34"/>
            </a:endParaRPr>
          </a:p>
        </p:txBody>
      </p:sp>
      <p:sp>
        <p:nvSpPr>
          <p:cNvPr id="4" name="TextBox 3"/>
          <p:cNvSpPr txBox="1"/>
          <p:nvPr/>
        </p:nvSpPr>
        <p:spPr>
          <a:xfrm>
            <a:off x="405880" y="1340768"/>
            <a:ext cx="4176464" cy="4985980"/>
          </a:xfrm>
          <a:prstGeom prst="rect">
            <a:avLst/>
          </a:prstGeom>
          <a:solidFill>
            <a:srgbClr val="FFC000"/>
          </a:solidFill>
        </p:spPr>
        <p:txBody>
          <a:bodyPr wrap="square" rtlCol="0">
            <a:spAutoFit/>
          </a:bodyPr>
          <a:lstStyle/>
          <a:p>
            <a:r>
              <a:rPr lang="nl-NL" sz="2500" b="1" dirty="0">
                <a:latin typeface="AngsanaUPC" panose="02020603050405020304" pitchFamily="18" charset="-34"/>
                <a:cs typeface="AngsanaUPC" panose="02020603050405020304" pitchFamily="18" charset="-34"/>
              </a:rPr>
              <a:t>Variatie</a:t>
            </a:r>
          </a:p>
          <a:p>
            <a:endParaRPr lang="nl-NL" i="1" dirty="0">
              <a:latin typeface="AngsanaUPC" panose="02020603050405020304" pitchFamily="18" charset="-34"/>
              <a:cs typeface="AngsanaUPC" panose="02020603050405020304" pitchFamily="18" charset="-34"/>
            </a:endParaRPr>
          </a:p>
          <a:p>
            <a:r>
              <a:rPr lang="nl-NL" sz="2500" i="1" dirty="0" err="1">
                <a:latin typeface="AngsanaUPC" panose="02020603050405020304" pitchFamily="18" charset="-34"/>
                <a:cs typeface="AngsanaUPC" panose="02020603050405020304" pitchFamily="18" charset="-34"/>
              </a:rPr>
              <a:t>Twe-spraack</a:t>
            </a:r>
            <a:r>
              <a:rPr lang="nl-NL" sz="2500" i="1" dirty="0">
                <a:latin typeface="AngsanaUPC" panose="02020603050405020304" pitchFamily="18" charset="-34"/>
                <a:cs typeface="AngsanaUPC" panose="02020603050405020304" pitchFamily="18" charset="-34"/>
              </a:rPr>
              <a:t> </a:t>
            </a:r>
            <a:r>
              <a:rPr lang="nl-NL" sz="2500" dirty="0">
                <a:latin typeface="AngsanaUPC" panose="02020603050405020304" pitchFamily="18" charset="-34"/>
                <a:cs typeface="AngsanaUPC" panose="02020603050405020304" pitchFamily="18" charset="-34"/>
              </a:rPr>
              <a:t>(1584): we zeggen soms ‘Vader ons, ende </a:t>
            </a:r>
            <a:r>
              <a:rPr lang="nl-NL" sz="2500" dirty="0" err="1">
                <a:latin typeface="AngsanaUPC" panose="02020603050405020304" pitchFamily="18" charset="-34"/>
                <a:cs typeface="AngsanaUPC" panose="02020603050405020304" pitchFamily="18" charset="-34"/>
              </a:rPr>
              <a:t>by</a:t>
            </a:r>
            <a:r>
              <a:rPr lang="nl-NL" sz="2500" dirty="0">
                <a:latin typeface="AngsanaUPC" panose="02020603050405020304" pitchFamily="18" charset="-34"/>
                <a:cs typeface="AngsanaUPC" panose="02020603050405020304" pitchFamily="18" charset="-34"/>
              </a:rPr>
              <a:t> verwondering broeder </a:t>
            </a:r>
            <a:r>
              <a:rPr lang="nl-NL" sz="2500" dirty="0" err="1">
                <a:latin typeface="AngsanaUPC" panose="02020603050405020304" pitchFamily="18" charset="-34"/>
                <a:cs typeface="AngsanaUPC" panose="02020603050405020304" pitchFamily="18" charset="-34"/>
              </a:rPr>
              <a:t>myn</a:t>
            </a:r>
            <a:r>
              <a:rPr lang="nl-NL" sz="2500" dirty="0">
                <a:latin typeface="AngsanaUPC" panose="02020603050405020304" pitchFamily="18" charset="-34"/>
                <a:cs typeface="AngsanaUPC" panose="02020603050405020304" pitchFamily="18" charset="-34"/>
              </a:rPr>
              <a:t> ; voor onze vader/ ende </a:t>
            </a:r>
            <a:r>
              <a:rPr lang="nl-NL" sz="2500" dirty="0" err="1">
                <a:latin typeface="AngsanaUPC" panose="02020603050405020304" pitchFamily="18" charset="-34"/>
                <a:cs typeface="AngsanaUPC" panose="02020603050405020304" pitchFamily="18" charset="-34"/>
              </a:rPr>
              <a:t>myn</a:t>
            </a:r>
            <a:r>
              <a:rPr lang="nl-NL" sz="2500" dirty="0">
                <a:latin typeface="AngsanaUPC" panose="02020603050405020304" pitchFamily="18" charset="-34"/>
                <a:cs typeface="AngsanaUPC" panose="02020603050405020304" pitchFamily="18" charset="-34"/>
              </a:rPr>
              <a:t> broeder. dit zelfde zoude </a:t>
            </a:r>
            <a:r>
              <a:rPr lang="nl-NL" sz="2500" dirty="0" err="1">
                <a:latin typeface="AngsanaUPC" panose="02020603050405020304" pitchFamily="18" charset="-34"/>
                <a:cs typeface="AngsanaUPC" panose="02020603050405020304" pitchFamily="18" charset="-34"/>
              </a:rPr>
              <a:t>ick</a:t>
            </a:r>
            <a:r>
              <a:rPr lang="nl-NL" sz="2500" dirty="0">
                <a:latin typeface="AngsanaUPC" panose="02020603050405020304" pitchFamily="18" charset="-34"/>
                <a:cs typeface="AngsanaUPC" panose="02020603050405020304" pitchFamily="18" charset="-34"/>
              </a:rPr>
              <a:t> niet </a:t>
            </a:r>
            <a:r>
              <a:rPr lang="nl-NL" sz="2500" dirty="0" err="1">
                <a:latin typeface="AngsanaUPC" panose="02020603050405020304" pitchFamily="18" charset="-34"/>
                <a:cs typeface="AngsanaUPC" panose="02020603050405020304" pitchFamily="18" charset="-34"/>
              </a:rPr>
              <a:t>mispryzen</a:t>
            </a:r>
            <a:r>
              <a:rPr lang="nl-NL" sz="2500" dirty="0">
                <a:latin typeface="AngsanaUPC" panose="02020603050405020304" pitchFamily="18" charset="-34"/>
                <a:cs typeface="AngsanaUPC" panose="02020603050405020304" pitchFamily="18" charset="-34"/>
              </a:rPr>
              <a:t> (dóch </a:t>
            </a:r>
            <a:r>
              <a:rPr lang="nl-NL" sz="2500" dirty="0" err="1">
                <a:latin typeface="AngsanaUPC" panose="02020603050405020304" pitchFamily="18" charset="-34"/>
                <a:cs typeface="AngsanaUPC" panose="02020603050405020304" pitchFamily="18" charset="-34"/>
              </a:rPr>
              <a:t>soberlyck</a:t>
            </a:r>
            <a:r>
              <a:rPr lang="nl-NL" sz="2500" dirty="0">
                <a:latin typeface="AngsanaUPC" panose="02020603050405020304" pitchFamily="18" charset="-34"/>
                <a:cs typeface="AngsanaUPC" panose="02020603050405020304" pitchFamily="18" charset="-34"/>
              </a:rPr>
              <a:t>) </a:t>
            </a:r>
            <a:r>
              <a:rPr lang="nl-NL" sz="2500" dirty="0" err="1">
                <a:latin typeface="AngsanaUPC" panose="02020603050405020304" pitchFamily="18" charset="-34"/>
                <a:cs typeface="AngsanaUPC" panose="02020603050405020304" pitchFamily="18" charset="-34"/>
              </a:rPr>
              <a:t>daart</a:t>
            </a:r>
            <a:r>
              <a:rPr lang="nl-NL" sz="2500" dirty="0">
                <a:latin typeface="AngsanaUPC" panose="02020603050405020304" pitchFamily="18" charset="-34"/>
                <a:cs typeface="AngsanaUPC" panose="02020603050405020304" pitchFamily="18" charset="-34"/>
              </a:rPr>
              <a:t> wel te pas </a:t>
            </a:r>
            <a:r>
              <a:rPr lang="nl-NL" sz="2500" dirty="0" err="1">
                <a:latin typeface="AngsanaUPC" panose="02020603050405020304" pitchFamily="18" charset="-34"/>
                <a:cs typeface="AngsanaUPC" panose="02020603050405020304" pitchFamily="18" charset="-34"/>
              </a:rPr>
              <a:t>quam</a:t>
            </a:r>
            <a:r>
              <a:rPr lang="nl-NL" sz="2500" dirty="0">
                <a:latin typeface="AngsanaUPC" panose="02020603050405020304" pitchFamily="18" charset="-34"/>
                <a:cs typeface="AngsanaUPC" panose="02020603050405020304" pitchFamily="18" charset="-34"/>
              </a:rPr>
              <a:t> na te doen/ om </a:t>
            </a:r>
            <a:r>
              <a:rPr lang="nl-NL" sz="2500" dirty="0" err="1">
                <a:latin typeface="AngsanaUPC" panose="02020603050405020304" pitchFamily="18" charset="-34"/>
                <a:cs typeface="AngsanaUPC" panose="02020603050405020304" pitchFamily="18" charset="-34"/>
              </a:rPr>
              <a:t>metter</a:t>
            </a:r>
            <a:r>
              <a:rPr lang="nl-NL" sz="2500" dirty="0">
                <a:latin typeface="AngsanaUPC" panose="02020603050405020304" pitchFamily="18" charset="-34"/>
                <a:cs typeface="AngsanaUPC" panose="02020603050405020304" pitchFamily="18" charset="-34"/>
              </a:rPr>
              <a:t> </a:t>
            </a:r>
            <a:r>
              <a:rPr lang="nl-NL" sz="2500" dirty="0" err="1">
                <a:latin typeface="AngsanaUPC" panose="02020603050405020304" pitchFamily="18" charset="-34"/>
                <a:cs typeface="AngsanaUPC" panose="02020603050405020304" pitchFamily="18" charset="-34"/>
              </a:rPr>
              <a:t>tyd</a:t>
            </a:r>
            <a:r>
              <a:rPr lang="nl-NL" sz="2500" dirty="0">
                <a:latin typeface="AngsanaUPC" panose="02020603050405020304" pitchFamily="18" charset="-34"/>
                <a:cs typeface="AngsanaUPC" panose="02020603050405020304" pitchFamily="18" charset="-34"/>
              </a:rPr>
              <a:t> inde </a:t>
            </a:r>
            <a:r>
              <a:rPr lang="nl-NL" sz="2500" dirty="0" err="1">
                <a:latin typeface="AngsanaUPC" panose="02020603050405020304" pitchFamily="18" charset="-34"/>
                <a:cs typeface="AngsanaUPC" panose="02020603050405020304" pitchFamily="18" charset="-34"/>
              </a:rPr>
              <a:t>wyze</a:t>
            </a:r>
            <a:r>
              <a:rPr lang="nl-NL" sz="2500" dirty="0">
                <a:latin typeface="AngsanaUPC" panose="02020603050405020304" pitchFamily="18" charset="-34"/>
                <a:cs typeface="AngsanaUPC" panose="02020603050405020304" pitchFamily="18" charset="-34"/>
              </a:rPr>
              <a:t> van </a:t>
            </a:r>
            <a:r>
              <a:rPr lang="nl-NL" sz="2500" dirty="0" err="1">
                <a:latin typeface="AngsanaUPC" panose="02020603050405020304" pitchFamily="18" charset="-34"/>
                <a:cs typeface="AngsanaUPC" panose="02020603050405020304" pitchFamily="18" charset="-34"/>
              </a:rPr>
              <a:t>vervoeghen</a:t>
            </a:r>
            <a:r>
              <a:rPr lang="nl-NL" sz="2500" dirty="0">
                <a:latin typeface="AngsanaUPC" panose="02020603050405020304" pitchFamily="18" charset="-34"/>
                <a:cs typeface="AngsanaUPC" panose="02020603050405020304" pitchFamily="18" charset="-34"/>
              </a:rPr>
              <a:t> wat meer verandering in te voeren</a:t>
            </a:r>
            <a:r>
              <a:rPr lang="nl-NL" sz="2500" dirty="0" smtClean="0">
                <a:latin typeface="AngsanaUPC" panose="02020603050405020304" pitchFamily="18" charset="-34"/>
                <a:cs typeface="AngsanaUPC" panose="02020603050405020304" pitchFamily="18" charset="-34"/>
              </a:rPr>
              <a:t>’</a:t>
            </a:r>
            <a:endParaRPr lang="nl-NL" dirty="0"/>
          </a:p>
        </p:txBody>
      </p:sp>
      <p:sp>
        <p:nvSpPr>
          <p:cNvPr id="5" name="TextBox 4"/>
          <p:cNvSpPr txBox="1"/>
          <p:nvPr/>
        </p:nvSpPr>
        <p:spPr>
          <a:xfrm>
            <a:off x="5218663" y="1340768"/>
            <a:ext cx="3478481" cy="4447371"/>
          </a:xfrm>
          <a:prstGeom prst="rect">
            <a:avLst/>
          </a:prstGeom>
          <a:solidFill>
            <a:srgbClr val="FF0000"/>
          </a:solidFill>
        </p:spPr>
        <p:txBody>
          <a:bodyPr wrap="square" rtlCol="0">
            <a:spAutoFit/>
          </a:bodyPr>
          <a:lstStyle/>
          <a:p>
            <a:r>
              <a:rPr lang="nl-NL" sz="2500" b="1" dirty="0">
                <a:latin typeface="AngsanaUPC" panose="02020603050405020304" pitchFamily="18" charset="-34"/>
                <a:cs typeface="AngsanaUPC" panose="02020603050405020304" pitchFamily="18" charset="-34"/>
              </a:rPr>
              <a:t>Eenvormigheid</a:t>
            </a:r>
          </a:p>
          <a:p>
            <a:endParaRPr lang="nl-NL" i="1" dirty="0">
              <a:latin typeface="AngsanaUPC" panose="02020603050405020304" pitchFamily="18" charset="-34"/>
              <a:cs typeface="AngsanaUPC" panose="02020603050405020304" pitchFamily="18" charset="-34"/>
            </a:endParaRPr>
          </a:p>
          <a:p>
            <a:r>
              <a:rPr lang="nl-NL" sz="2500" dirty="0">
                <a:latin typeface="AngsanaUPC" panose="02020603050405020304" pitchFamily="18" charset="-34"/>
                <a:cs typeface="AngsanaUPC" panose="02020603050405020304" pitchFamily="18" charset="-34"/>
              </a:rPr>
              <a:t>Vondel, Hooft </a:t>
            </a:r>
            <a:r>
              <a:rPr lang="nl-NL" sz="2500" dirty="0" err="1">
                <a:latin typeface="AngsanaUPC" panose="02020603050405020304" pitchFamily="18" charset="-34"/>
                <a:cs typeface="AngsanaUPC" panose="02020603050405020304" pitchFamily="18" charset="-34"/>
              </a:rPr>
              <a:t>etc</a:t>
            </a:r>
            <a:r>
              <a:rPr lang="nl-NL" sz="2500" dirty="0">
                <a:latin typeface="AngsanaUPC" panose="02020603050405020304" pitchFamily="18" charset="-34"/>
                <a:cs typeface="AngsanaUPC" panose="02020603050405020304" pitchFamily="18" charset="-34"/>
              </a:rPr>
              <a:t>: geen ‘</a:t>
            </a:r>
            <a:r>
              <a:rPr lang="nl-NL" sz="2500" dirty="0" err="1">
                <a:latin typeface="AngsanaUPC" panose="02020603050405020304" pitchFamily="18" charset="-34"/>
                <a:cs typeface="AngsanaUPC" panose="02020603050405020304" pitchFamily="18" charset="-34"/>
              </a:rPr>
              <a:t>Walsche</a:t>
            </a:r>
            <a:r>
              <a:rPr lang="nl-NL" sz="2500" dirty="0">
                <a:latin typeface="AngsanaUPC" panose="02020603050405020304" pitchFamily="18" charset="-34"/>
                <a:cs typeface="AngsanaUPC" panose="02020603050405020304" pitchFamily="18" charset="-34"/>
              </a:rPr>
              <a:t> [Franse] en </a:t>
            </a:r>
            <a:r>
              <a:rPr lang="nl-NL" sz="2500" dirty="0" err="1">
                <a:latin typeface="AngsanaUPC" panose="02020603050405020304" pitchFamily="18" charset="-34"/>
                <a:cs typeface="AngsanaUPC" panose="02020603050405020304" pitchFamily="18" charset="-34"/>
              </a:rPr>
              <a:t>valsche</a:t>
            </a:r>
            <a:r>
              <a:rPr lang="nl-NL" sz="2500" dirty="0">
                <a:latin typeface="AngsanaUPC" panose="02020603050405020304" pitchFamily="18" charset="-34"/>
                <a:cs typeface="AngsanaUPC" panose="02020603050405020304" pitchFamily="18" charset="-34"/>
              </a:rPr>
              <a:t> </a:t>
            </a:r>
            <a:r>
              <a:rPr lang="nl-NL" sz="2500" dirty="0" err="1">
                <a:latin typeface="AngsanaUPC" panose="02020603050405020304" pitchFamily="18" charset="-34"/>
                <a:cs typeface="AngsanaUPC" panose="02020603050405020304" pitchFamily="18" charset="-34"/>
              </a:rPr>
              <a:t>verdraeying</a:t>
            </a:r>
            <a:r>
              <a:rPr lang="nl-NL" sz="2500" dirty="0">
                <a:latin typeface="AngsanaUPC" panose="02020603050405020304" pitchFamily="18" charset="-34"/>
                <a:cs typeface="AngsanaUPC" panose="02020603050405020304" pitchFamily="18" charset="-34"/>
              </a:rPr>
              <a:t>’</a:t>
            </a:r>
          </a:p>
          <a:p>
            <a:endParaRPr lang="nl-NL" sz="2500" dirty="0">
              <a:latin typeface="AngsanaUPC" panose="02020603050405020304" pitchFamily="18" charset="-34"/>
              <a:cs typeface="AngsanaUPC" panose="02020603050405020304" pitchFamily="18" charset="-34"/>
            </a:endParaRPr>
          </a:p>
          <a:p>
            <a:r>
              <a:rPr lang="nl-NL" sz="2500" dirty="0">
                <a:latin typeface="AngsanaUPC" panose="02020603050405020304" pitchFamily="18" charset="-34"/>
                <a:cs typeface="AngsanaUPC" panose="02020603050405020304" pitchFamily="18" charset="-34"/>
                <a:sym typeface="Wingdings" panose="05000000000000000000" pitchFamily="2" charset="2"/>
              </a:rPr>
              <a:t>geen ‘Man groot’</a:t>
            </a:r>
          </a:p>
          <a:p>
            <a:endParaRPr lang="nl-NL" sz="2500" dirty="0">
              <a:latin typeface="AngsanaUPC" panose="02020603050405020304" pitchFamily="18" charset="-34"/>
              <a:cs typeface="AngsanaUPC" panose="02020603050405020304" pitchFamily="18" charset="-34"/>
              <a:sym typeface="Wingdings" panose="05000000000000000000" pitchFamily="2" charset="2"/>
            </a:endParaRPr>
          </a:p>
          <a:p>
            <a:endParaRPr lang="nl-NL" sz="2500" dirty="0">
              <a:latin typeface="AngsanaUPC" panose="02020603050405020304" pitchFamily="18" charset="-34"/>
              <a:cs typeface="AngsanaUPC" panose="02020603050405020304" pitchFamily="18" charset="-34"/>
              <a:sym typeface="Wingdings" panose="05000000000000000000" pitchFamily="2" charset="2"/>
            </a:endParaRPr>
          </a:p>
          <a:p>
            <a:endParaRPr lang="nl-NL" sz="2500" dirty="0">
              <a:latin typeface="AngsanaUPC" panose="02020603050405020304" pitchFamily="18" charset="-34"/>
              <a:cs typeface="AngsanaUPC" panose="02020603050405020304" pitchFamily="18" charset="-34"/>
              <a:sym typeface="Wingdings" panose="05000000000000000000" pitchFamily="2" charset="2"/>
            </a:endParaRPr>
          </a:p>
          <a:p>
            <a:endParaRPr lang="nl-NL" sz="1000" dirty="0">
              <a:latin typeface="AngsanaUPC" panose="02020603050405020304" pitchFamily="18" charset="-34"/>
              <a:cs typeface="AngsanaUPC" panose="02020603050405020304" pitchFamily="18" charset="-34"/>
              <a:sym typeface="Wingdings" panose="05000000000000000000" pitchFamily="2" charset="2"/>
            </a:endParaRPr>
          </a:p>
          <a:p>
            <a:endParaRPr lang="nl-NL" sz="1000" dirty="0">
              <a:latin typeface="AngsanaUPC" panose="02020603050405020304" pitchFamily="18" charset="-34"/>
              <a:cs typeface="AngsanaUPC" panose="02020603050405020304" pitchFamily="18" charset="-34"/>
              <a:sym typeface="Wingdings" panose="05000000000000000000" pitchFamily="2" charset="2"/>
            </a:endParaRPr>
          </a:p>
          <a:p>
            <a:endParaRPr lang="nl-NL" sz="1000" dirty="0">
              <a:latin typeface="AngsanaUPC" panose="02020603050405020304" pitchFamily="18" charset="-34"/>
              <a:cs typeface="AngsanaUPC" panose="02020603050405020304" pitchFamily="18" charset="-34"/>
              <a:sym typeface="Wingdings" panose="05000000000000000000" pitchFamily="2" charset="2"/>
            </a:endParaRPr>
          </a:p>
          <a:p>
            <a:endParaRPr lang="nl-NL" sz="1000" dirty="0">
              <a:latin typeface="AngsanaUPC" panose="02020603050405020304" pitchFamily="18" charset="-34"/>
              <a:cs typeface="AngsanaUPC" panose="02020603050405020304" pitchFamily="18" charset="-34"/>
              <a:sym typeface="Wingdings" panose="05000000000000000000" pitchFamily="2" charset="2"/>
            </a:endParaRPr>
          </a:p>
          <a:p>
            <a:endParaRPr lang="nl-NL" sz="25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95481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7697" t="37014" r="2235" b="44893"/>
          <a:stretch/>
        </p:blipFill>
        <p:spPr bwMode="auto">
          <a:xfrm>
            <a:off x="251520" y="1556792"/>
            <a:ext cx="687317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4887" y="3212976"/>
            <a:ext cx="7851913" cy="3724096"/>
          </a:xfrm>
          <a:prstGeom prst="rect">
            <a:avLst/>
          </a:prstGeom>
          <a:noFill/>
        </p:spPr>
        <p:txBody>
          <a:bodyPr wrap="square" rtlCol="0">
            <a:spAutoFit/>
          </a:bodyPr>
          <a:lstStyle/>
          <a:p>
            <a:pPr algn="just"/>
            <a:r>
              <a:rPr lang="nl-NL" sz="2000" dirty="0">
                <a:cs typeface="AngsanaUPC" panose="02020603050405020304" pitchFamily="18" charset="-34"/>
              </a:rPr>
              <a:t>Wij Hollanders in </a:t>
            </a:r>
            <a:r>
              <a:rPr lang="nl-NL" sz="2000" dirty="0" err="1">
                <a:cs typeface="AngsanaUPC" panose="02020603050405020304" pitchFamily="18" charset="-34"/>
              </a:rPr>
              <a:t>plaetse</a:t>
            </a:r>
            <a:r>
              <a:rPr lang="nl-NL" sz="2000" dirty="0">
                <a:cs typeface="AngsanaUPC" panose="02020603050405020304" pitchFamily="18" charset="-34"/>
              </a:rPr>
              <a:t> van het </a:t>
            </a:r>
            <a:r>
              <a:rPr lang="nl-NL" sz="2000" dirty="0" err="1">
                <a:cs typeface="AngsanaUPC" panose="02020603050405020304" pitchFamily="18" charset="-34"/>
              </a:rPr>
              <a:t>Praeteritum</a:t>
            </a:r>
            <a:r>
              <a:rPr lang="nl-NL" sz="2000" dirty="0">
                <a:cs typeface="AngsanaUPC" panose="02020603050405020304" pitchFamily="18" charset="-34"/>
              </a:rPr>
              <a:t> </a:t>
            </a:r>
            <a:r>
              <a:rPr lang="nl-NL" sz="2000" dirty="0" err="1">
                <a:cs typeface="AngsanaUPC" panose="02020603050405020304" pitchFamily="18" charset="-34"/>
              </a:rPr>
              <a:t>prius</a:t>
            </a:r>
            <a:r>
              <a:rPr lang="nl-NL" sz="2000" dirty="0">
                <a:cs typeface="AngsanaUPC" panose="02020603050405020304" pitchFamily="18" charset="-34"/>
              </a:rPr>
              <a:t> </a:t>
            </a:r>
            <a:r>
              <a:rPr lang="nl-NL" sz="2000" dirty="0" err="1">
                <a:cs typeface="AngsanaUPC" panose="02020603050405020304" pitchFamily="18" charset="-34"/>
              </a:rPr>
              <a:t>gebruijken</a:t>
            </a:r>
            <a:r>
              <a:rPr lang="nl-NL" sz="2000" dirty="0">
                <a:cs typeface="AngsanaUPC" panose="02020603050405020304" pitchFamily="18" charset="-34"/>
              </a:rPr>
              <a:t> het </a:t>
            </a:r>
            <a:r>
              <a:rPr lang="nl-NL" sz="2000" dirty="0" err="1">
                <a:cs typeface="AngsanaUPC" panose="02020603050405020304" pitchFamily="18" charset="-34"/>
              </a:rPr>
              <a:t>Praeteritum</a:t>
            </a:r>
            <a:r>
              <a:rPr lang="nl-NL" sz="2000" dirty="0">
                <a:cs typeface="AngsanaUPC" panose="02020603050405020304" pitchFamily="18" charset="-34"/>
              </a:rPr>
              <a:t> Imperfectum, gelijk de Latijnen het Perfectum in dezelve </a:t>
            </a:r>
            <a:r>
              <a:rPr lang="nl-NL" sz="2000" dirty="0" err="1">
                <a:cs typeface="AngsanaUPC" panose="02020603050405020304" pitchFamily="18" charset="-34"/>
              </a:rPr>
              <a:t>plaets</a:t>
            </a:r>
            <a:r>
              <a:rPr lang="nl-NL" sz="2000" dirty="0">
                <a:cs typeface="AngsanaUPC" panose="02020603050405020304" pitchFamily="18" charset="-34"/>
              </a:rPr>
              <a:t>, want BY BELEGHERDE zeggen wij voor </a:t>
            </a:r>
            <a:r>
              <a:rPr lang="nl-NL" sz="2000" dirty="0" err="1">
                <a:cs typeface="AngsanaUPC" panose="02020603050405020304" pitchFamily="18" charset="-34"/>
              </a:rPr>
              <a:t>assedio</a:t>
            </a:r>
            <a:r>
              <a:rPr lang="nl-NL" sz="2000" dirty="0">
                <a:cs typeface="AngsanaUPC" panose="02020603050405020304" pitchFamily="18" charset="-34"/>
              </a:rPr>
              <a:t> </a:t>
            </a:r>
            <a:r>
              <a:rPr lang="nl-NL" sz="2000" dirty="0" err="1">
                <a:cs typeface="AngsanaUPC" panose="02020603050405020304" pitchFamily="18" charset="-34"/>
              </a:rPr>
              <a:t>oft</a:t>
            </a:r>
            <a:r>
              <a:rPr lang="nl-NL" sz="2000" dirty="0">
                <a:cs typeface="AngsanaUPC" panose="02020603050405020304" pitchFamily="18" charset="-34"/>
              </a:rPr>
              <a:t> </a:t>
            </a:r>
            <a:r>
              <a:rPr lang="nl-NL" sz="2000" dirty="0" err="1">
                <a:cs typeface="AngsanaUPC" panose="02020603050405020304" pitchFamily="18" charset="-34"/>
              </a:rPr>
              <a:t>assiegea</a:t>
            </a:r>
            <a:r>
              <a:rPr lang="nl-NL" sz="2000" dirty="0">
                <a:cs typeface="AngsanaUPC" panose="02020603050405020304" pitchFamily="18" charset="-34"/>
              </a:rPr>
              <a:t>. Dog kunnen wij ook zeggen, HY HEEFT DE STADT BELEGHERT; gelijk de Latijnen </a:t>
            </a:r>
            <a:r>
              <a:rPr lang="nl-NL" sz="2000" dirty="0" err="1">
                <a:cs typeface="AngsanaUPC" panose="02020603050405020304" pitchFamily="18" charset="-34"/>
              </a:rPr>
              <a:t>obsedit</a:t>
            </a:r>
            <a:r>
              <a:rPr lang="nl-NL" sz="2000" dirty="0">
                <a:cs typeface="AngsanaUPC" panose="02020603050405020304" pitchFamily="18" charset="-34"/>
              </a:rPr>
              <a:t> </a:t>
            </a:r>
            <a:r>
              <a:rPr lang="nl-NL" sz="2000" dirty="0" err="1">
                <a:cs typeface="AngsanaUPC" panose="02020603050405020304" pitchFamily="18" charset="-34"/>
              </a:rPr>
              <a:t>urbem</a:t>
            </a:r>
            <a:r>
              <a:rPr lang="nl-NL" sz="2000" dirty="0">
                <a:cs typeface="AngsanaUPC" panose="02020603050405020304" pitchFamily="18" charset="-34"/>
              </a:rPr>
              <a:t>. Evenwel in dit HEEFT BELEGHERT kan </a:t>
            </a:r>
            <a:r>
              <a:rPr lang="nl-NL" sz="2000" dirty="0" err="1">
                <a:cs typeface="AngsanaUPC" panose="02020603050405020304" pitchFamily="18" charset="-34"/>
              </a:rPr>
              <a:t>duijsterheijt</a:t>
            </a:r>
            <a:r>
              <a:rPr lang="nl-NL" sz="2000" dirty="0">
                <a:cs typeface="AngsanaUPC" panose="02020603050405020304" pitchFamily="18" charset="-34"/>
              </a:rPr>
              <a:t> vallen, want het </a:t>
            </a:r>
            <a:r>
              <a:rPr lang="nl-NL" sz="2000" dirty="0" err="1">
                <a:cs typeface="AngsanaUPC" panose="02020603050405020304" pitchFamily="18" charset="-34"/>
              </a:rPr>
              <a:t>mochte</a:t>
            </a:r>
            <a:r>
              <a:rPr lang="nl-NL" sz="2000" dirty="0">
                <a:cs typeface="AngsanaUPC" panose="02020603050405020304" pitchFamily="18" charset="-34"/>
              </a:rPr>
              <a:t> </a:t>
            </a:r>
            <a:r>
              <a:rPr lang="nl-NL" sz="2000" dirty="0" err="1">
                <a:cs typeface="AngsanaUPC" panose="02020603050405020304" pitchFamily="18" charset="-34"/>
              </a:rPr>
              <a:t>verstaen</a:t>
            </a:r>
            <a:r>
              <a:rPr lang="nl-NL" sz="2000" dirty="0">
                <a:cs typeface="AngsanaUPC" panose="02020603050405020304" pitchFamily="18" charset="-34"/>
              </a:rPr>
              <a:t> worden, dat hij de Stadt nog beleghert hield, op den tijd als wij </a:t>
            </a:r>
            <a:r>
              <a:rPr lang="nl-NL" sz="2000" dirty="0" err="1">
                <a:cs typeface="AngsanaUPC" panose="02020603050405020304" pitchFamily="18" charset="-34"/>
              </a:rPr>
              <a:t>spreeken</a:t>
            </a:r>
            <a:r>
              <a:rPr lang="nl-NL" sz="2000" dirty="0">
                <a:cs typeface="AngsanaUPC" panose="02020603050405020304" pitchFamily="18" charset="-34"/>
              </a:rPr>
              <a:t>: </a:t>
            </a:r>
            <a:r>
              <a:rPr lang="nl-NL" sz="2000" dirty="0" err="1">
                <a:cs typeface="AngsanaUPC" panose="02020603050405020304" pitchFamily="18" charset="-34"/>
              </a:rPr>
              <a:t>zulx</a:t>
            </a:r>
            <a:r>
              <a:rPr lang="nl-NL" sz="2000" dirty="0">
                <a:cs typeface="AngsanaUPC" panose="02020603050405020304" pitchFamily="18" charset="-34"/>
              </a:rPr>
              <a:t> om heel </a:t>
            </a:r>
            <a:r>
              <a:rPr lang="nl-NL" sz="2000" dirty="0" err="1">
                <a:cs typeface="AngsanaUPC" panose="02020603050405020304" pitchFamily="18" charset="-34"/>
              </a:rPr>
              <a:t>klaer</a:t>
            </a:r>
            <a:r>
              <a:rPr lang="nl-NL" sz="2000" dirty="0">
                <a:cs typeface="AngsanaUPC" panose="02020603050405020304" pitchFamily="18" charset="-34"/>
              </a:rPr>
              <a:t> te spreken, wel </a:t>
            </a:r>
            <a:r>
              <a:rPr lang="nl-NL" sz="2000" dirty="0" err="1">
                <a:cs typeface="AngsanaUPC" panose="02020603050405020304" pitchFamily="18" charset="-34"/>
              </a:rPr>
              <a:t>noodigh</a:t>
            </a:r>
            <a:r>
              <a:rPr lang="nl-NL" sz="2000" dirty="0">
                <a:cs typeface="AngsanaUPC" panose="02020603050405020304" pitchFamily="18" charset="-34"/>
              </a:rPr>
              <a:t> </a:t>
            </a:r>
            <a:r>
              <a:rPr lang="nl-NL" sz="2000" dirty="0" err="1">
                <a:cs typeface="AngsanaUPC" panose="02020603050405020304" pitchFamily="18" charset="-34"/>
              </a:rPr>
              <a:t>waere</a:t>
            </a:r>
            <a:r>
              <a:rPr lang="nl-NL" sz="2000" dirty="0">
                <a:cs typeface="AngsanaUPC" panose="02020603050405020304" pitchFamily="18" charset="-34"/>
              </a:rPr>
              <a:t> te zeggen HY HEEFT BELEGHERT GEHADT; </a:t>
            </a:r>
            <a:r>
              <a:rPr lang="nl-NL" sz="2000" b="1" dirty="0">
                <a:cs typeface="AngsanaUPC" panose="02020603050405020304" pitchFamily="18" charset="-34"/>
              </a:rPr>
              <a:t>’t welk een’ </a:t>
            </a:r>
            <a:r>
              <a:rPr lang="nl-NL" sz="2000" b="1" dirty="0" err="1">
                <a:cs typeface="AngsanaUPC" panose="02020603050405020304" pitchFamily="18" charset="-34"/>
              </a:rPr>
              <a:t>verdrietighe</a:t>
            </a:r>
            <a:r>
              <a:rPr lang="nl-NL" sz="2000" b="1" dirty="0">
                <a:cs typeface="AngsanaUPC" panose="02020603050405020304" pitchFamily="18" charset="-34"/>
              </a:rPr>
              <a:t> </a:t>
            </a:r>
            <a:r>
              <a:rPr lang="nl-NL" sz="2000" b="1" dirty="0" err="1">
                <a:cs typeface="AngsanaUPC" panose="02020603050405020304" pitchFamily="18" charset="-34"/>
              </a:rPr>
              <a:t>lankheit</a:t>
            </a:r>
            <a:r>
              <a:rPr lang="nl-NL" sz="2000" b="1" dirty="0">
                <a:cs typeface="AngsanaUPC" panose="02020603050405020304" pitchFamily="18" charset="-34"/>
              </a:rPr>
              <a:t> geeft, met de verdubbeling van ’t Verbum </a:t>
            </a:r>
            <a:r>
              <a:rPr lang="nl-NL" sz="2000" b="1" dirty="0" err="1">
                <a:cs typeface="AngsanaUPC" panose="02020603050405020304" pitchFamily="18" charset="-34"/>
              </a:rPr>
              <a:t>auxiliare</a:t>
            </a:r>
            <a:r>
              <a:rPr lang="nl-NL" sz="2000" b="1" dirty="0">
                <a:cs typeface="AngsanaUPC" panose="02020603050405020304" pitchFamily="18" charset="-34"/>
              </a:rPr>
              <a:t> HEEFT, GEHAD.</a:t>
            </a:r>
          </a:p>
          <a:p>
            <a:endParaRPr lang="nl-NL" dirty="0">
              <a:cs typeface="AngsanaUPC" panose="02020603050405020304" pitchFamily="18" charset="-34"/>
            </a:endParaRPr>
          </a:p>
          <a:p>
            <a:r>
              <a:rPr lang="nl-NL" dirty="0">
                <a:cs typeface="AngsanaUPC" panose="02020603050405020304" pitchFamily="18" charset="-34"/>
              </a:rPr>
              <a:t>P.C. Hooft, </a:t>
            </a:r>
            <a:r>
              <a:rPr lang="nl-NL" i="1" dirty="0" err="1">
                <a:cs typeface="AngsanaUPC" panose="02020603050405020304" pitchFamily="18" charset="-34"/>
              </a:rPr>
              <a:t>Waernemingen</a:t>
            </a:r>
            <a:r>
              <a:rPr lang="nl-NL" i="1" dirty="0">
                <a:cs typeface="AngsanaUPC" panose="02020603050405020304" pitchFamily="18" charset="-34"/>
              </a:rPr>
              <a:t> op de Hollandsche tael,</a:t>
            </a:r>
            <a:r>
              <a:rPr lang="nl-NL" dirty="0">
                <a:cs typeface="AngsanaUPC" panose="02020603050405020304" pitchFamily="18" charset="-34"/>
              </a:rPr>
              <a:t>1635-1641</a:t>
            </a:r>
          </a:p>
        </p:txBody>
      </p:sp>
      <p:cxnSp>
        <p:nvCxnSpPr>
          <p:cNvPr id="6" name="Straight Connector 5"/>
          <p:cNvCxnSpPr/>
          <p:nvPr/>
        </p:nvCxnSpPr>
        <p:spPr>
          <a:xfrm>
            <a:off x="4211960" y="2708920"/>
            <a:ext cx="2592288"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Title 1"/>
          <p:cNvSpPr>
            <a:spLocks noGrp="1"/>
          </p:cNvSpPr>
          <p:nvPr>
            <p:ph type="title"/>
          </p:nvPr>
        </p:nvSpPr>
        <p:spPr>
          <a:xfrm>
            <a:off x="251520" y="274638"/>
            <a:ext cx="8709600" cy="1143000"/>
          </a:xfrm>
        </p:spPr>
        <p:txBody>
          <a:bodyPr>
            <a:noAutofit/>
          </a:bodyPr>
          <a:lstStyle/>
          <a:p>
            <a:r>
              <a:rPr lang="nl-NL" sz="4000" b="1" dirty="0">
                <a:cs typeface="AngsanaUPC" panose="02020603050405020304" pitchFamily="18" charset="-34"/>
              </a:rPr>
              <a:t>Taalpraktijk volgt niet altijd de </a:t>
            </a:r>
            <a:r>
              <a:rPr lang="nl-NL" sz="4000" b="1" dirty="0" smtClean="0">
                <a:cs typeface="AngsanaUPC" panose="02020603050405020304" pitchFamily="18" charset="-34"/>
              </a:rPr>
              <a:t>taalregels</a:t>
            </a:r>
            <a:r>
              <a:rPr lang="nl-NL" sz="4000" b="1" dirty="0">
                <a:cs typeface="AngsanaUPC" panose="02020603050405020304" pitchFamily="18" charset="-34"/>
              </a:rPr>
              <a:t>: </a:t>
            </a:r>
            <a:r>
              <a:rPr lang="nl-NL" sz="4000" b="1" dirty="0" smtClean="0">
                <a:cs typeface="AngsanaUPC" panose="02020603050405020304" pitchFamily="18" charset="-34"/>
              </a:rPr>
              <a:t/>
            </a:r>
            <a:br>
              <a:rPr lang="nl-NL" sz="4000" b="1" dirty="0" smtClean="0">
                <a:cs typeface="AngsanaUPC" panose="02020603050405020304" pitchFamily="18" charset="-34"/>
              </a:rPr>
            </a:br>
            <a:r>
              <a:rPr lang="nl-NL" sz="4000" b="1" dirty="0" smtClean="0">
                <a:cs typeface="AngsanaUPC" panose="02020603050405020304" pitchFamily="18" charset="-34"/>
              </a:rPr>
              <a:t>Hooft </a:t>
            </a:r>
            <a:r>
              <a:rPr lang="nl-NL" sz="4000" b="1" dirty="0">
                <a:cs typeface="AngsanaUPC" panose="02020603050405020304" pitchFamily="18" charset="-34"/>
              </a:rPr>
              <a:t>zegt het één en doet het ander</a:t>
            </a:r>
          </a:p>
        </p:txBody>
      </p:sp>
    </p:spTree>
    <p:extLst>
      <p:ext uri="{BB962C8B-B14F-4D97-AF65-F5344CB8AC3E}">
        <p14:creationId xmlns:p14="http://schemas.microsoft.com/office/powerpoint/2010/main" val="2079756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 y="503238"/>
            <a:ext cx="9143680" cy="868362"/>
          </a:xfrm>
        </p:spPr>
        <p:txBody>
          <a:bodyPr>
            <a:noAutofit/>
          </a:bodyPr>
          <a:lstStyle/>
          <a:p>
            <a:r>
              <a:rPr lang="nl-NL" sz="4000" b="1" dirty="0">
                <a:cs typeface="AngsanaUPC" panose="02020603050405020304" pitchFamily="18" charset="-34"/>
              </a:rPr>
              <a:t>Taalpraktijk volgt niet altijd de taalregels:</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8" t="9928" r="5303" b="24446"/>
          <a:stretch/>
        </p:blipFill>
        <p:spPr bwMode="auto">
          <a:xfrm>
            <a:off x="320" y="1556792"/>
            <a:ext cx="916328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670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3283" y="1351723"/>
            <a:ext cx="7817674" cy="5103446"/>
          </a:xfrm>
        </p:spPr>
        <p:txBody>
          <a:bodyPr anchor="t" anchorCtr="0">
            <a:noAutofit/>
          </a:bodyPr>
          <a:lstStyle/>
          <a:p>
            <a:pPr marL="0" indent="0" algn="ctr">
              <a:buNone/>
            </a:pPr>
            <a:r>
              <a:rPr lang="nl-NL" sz="2000" dirty="0">
                <a:latin typeface="AngsanaUPC" panose="02020603050405020304" pitchFamily="18" charset="-34"/>
                <a:cs typeface="AngsanaUPC" panose="02020603050405020304" pitchFamily="18" charset="-34"/>
              </a:rPr>
              <a:t>Dit is </a:t>
            </a:r>
            <a:r>
              <a:rPr lang="nl-NL" sz="2000" dirty="0" err="1">
                <a:latin typeface="AngsanaUPC" panose="02020603050405020304" pitchFamily="18" charset="-34"/>
                <a:cs typeface="AngsanaUPC" panose="02020603050405020304" pitchFamily="18" charset="-34"/>
              </a:rPr>
              <a:t>haer</a:t>
            </a:r>
            <a:r>
              <a:rPr lang="nl-NL" sz="2000" dirty="0">
                <a:latin typeface="AngsanaUPC" panose="02020603050405020304" pitchFamily="18" charset="-34"/>
                <a:cs typeface="AngsanaUPC" panose="02020603050405020304" pitchFamily="18" charset="-34"/>
              </a:rPr>
              <a:t> Vader, die is </a:t>
            </a:r>
            <a:r>
              <a:rPr lang="nl-NL" sz="2000" u="sng" dirty="0">
                <a:latin typeface="AngsanaUPC" panose="02020603050405020304" pitchFamily="18" charset="-34"/>
                <a:cs typeface="AngsanaUPC" panose="02020603050405020304" pitchFamily="18" charset="-34"/>
              </a:rPr>
              <a:t>der liefden </a:t>
            </a:r>
            <a:r>
              <a:rPr lang="nl-NL" sz="2000" u="sng" dirty="0" err="1">
                <a:latin typeface="AngsanaUPC" panose="02020603050405020304" pitchFamily="18" charset="-34"/>
                <a:cs typeface="AngsanaUPC" panose="02020603050405020304" pitchFamily="18" charset="-34"/>
              </a:rPr>
              <a:t>Fonteyne</a:t>
            </a:r>
            <a:r>
              <a:rPr lang="nl-NL" sz="2000" dirty="0">
                <a:latin typeface="AngsanaUPC" panose="02020603050405020304" pitchFamily="18" charset="-34"/>
                <a:cs typeface="AngsanaUPC" panose="02020603050405020304" pitchFamily="18" charset="-34"/>
              </a:rPr>
              <a:t>. […]</a:t>
            </a:r>
          </a:p>
          <a:p>
            <a:pPr marL="0" indent="0" algn="ctr">
              <a:buNone/>
            </a:pPr>
            <a:r>
              <a:rPr lang="nl-NL" sz="2000" dirty="0" err="1">
                <a:latin typeface="AngsanaUPC" panose="02020603050405020304" pitchFamily="18" charset="-34"/>
                <a:cs typeface="AngsanaUPC" panose="02020603050405020304" pitchFamily="18" charset="-34"/>
              </a:rPr>
              <a:t>Sy</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ist</a:t>
            </a:r>
            <a:r>
              <a:rPr lang="nl-NL" sz="2000" dirty="0">
                <a:latin typeface="AngsanaUPC" panose="02020603050405020304" pitchFamily="18" charset="-34"/>
                <a:cs typeface="AngsanaUPC" panose="02020603050405020304" pitchFamily="18" charset="-34"/>
              </a:rPr>
              <a:t> </a:t>
            </a:r>
            <a:r>
              <a:rPr lang="nl-NL" sz="2000" i="1" dirty="0" err="1">
                <a:latin typeface="AngsanaUPC" panose="02020603050405020304" pitchFamily="18" charset="-34"/>
                <a:cs typeface="AngsanaUPC" panose="02020603050405020304" pitchFamily="18" charset="-34"/>
              </a:rPr>
              <a:t>lieflijck</a:t>
            </a:r>
            <a:r>
              <a:rPr lang="nl-NL" sz="2000" i="1" dirty="0">
                <a:latin typeface="AngsanaUPC" panose="02020603050405020304" pitchFamily="18" charset="-34"/>
                <a:cs typeface="AngsanaUPC" panose="02020603050405020304" pitchFamily="18" charset="-34"/>
              </a:rPr>
              <a:t> </a:t>
            </a:r>
            <a:r>
              <a:rPr lang="nl-NL" sz="2000" i="1" dirty="0" err="1">
                <a:latin typeface="AngsanaUPC" panose="02020603050405020304" pitchFamily="18" charset="-34"/>
                <a:cs typeface="AngsanaUPC" panose="02020603050405020304" pitchFamily="18" charset="-34"/>
              </a:rPr>
              <a:t>zaet</a:t>
            </a:r>
            <a:r>
              <a:rPr lang="nl-NL" sz="2000" i="1" dirty="0">
                <a:latin typeface="AngsanaUPC" panose="02020603050405020304" pitchFamily="18" charset="-34"/>
                <a:cs typeface="AngsanaUPC" panose="02020603050405020304" pitchFamily="18" charset="-34"/>
              </a:rPr>
              <a:t> </a:t>
            </a:r>
            <a:r>
              <a:rPr lang="nl-NL" sz="2000" i="1" u="sng" dirty="0" err="1">
                <a:latin typeface="AngsanaUPC" panose="02020603050405020304" pitchFamily="18" charset="-34"/>
                <a:cs typeface="AngsanaUPC" panose="02020603050405020304" pitchFamily="18" charset="-34"/>
              </a:rPr>
              <a:t>vand</a:t>
            </a:r>
            <a:r>
              <a:rPr lang="nl-NL" sz="2000" u="sng" dirty="0" err="1">
                <a:latin typeface="AngsanaUPC" panose="02020603050405020304" pitchFamily="18" charset="-34"/>
                <a:cs typeface="AngsanaUPC" panose="02020603050405020304" pitchFamily="18" charset="-34"/>
              </a:rPr>
              <a:t>er</a:t>
            </a:r>
            <a:r>
              <a:rPr lang="nl-NL" sz="2000" u="sng" dirty="0">
                <a:latin typeface="AngsanaUPC" panose="02020603050405020304" pitchFamily="18" charset="-34"/>
                <a:cs typeface="AngsanaUPC" panose="02020603050405020304" pitchFamily="18" charset="-34"/>
              </a:rPr>
              <a:t> broeders </a:t>
            </a:r>
            <a:r>
              <a:rPr lang="nl-NL" sz="2000" u="sng" dirty="0" err="1">
                <a:latin typeface="AngsanaUPC" panose="02020603050405020304" pitchFamily="18" charset="-34"/>
                <a:cs typeface="AngsanaUPC" panose="02020603050405020304" pitchFamily="18" charset="-34"/>
              </a:rPr>
              <a:t>eendrachticheyt</a:t>
            </a:r>
            <a:r>
              <a:rPr lang="nl-NL" sz="2000" u="sng" dirty="0">
                <a:latin typeface="AngsanaUPC" panose="02020603050405020304" pitchFamily="18" charset="-34"/>
                <a:cs typeface="AngsanaUPC" panose="02020603050405020304" pitchFamily="18" charset="-34"/>
              </a:rPr>
              <a:t>,</a:t>
            </a:r>
            <a:endParaRPr lang="nl-NL" sz="2000" dirty="0">
              <a:latin typeface="AngsanaUPC" panose="02020603050405020304" pitchFamily="18" charset="-34"/>
              <a:cs typeface="AngsanaUPC" panose="02020603050405020304" pitchFamily="18" charset="-34"/>
            </a:endParaRPr>
          </a:p>
          <a:p>
            <a:pPr marL="0" indent="0" algn="ctr">
              <a:buNone/>
            </a:pPr>
            <a:r>
              <a:rPr lang="nl-NL" sz="2000" i="1" dirty="0">
                <a:latin typeface="AngsanaUPC" panose="02020603050405020304" pitchFamily="18" charset="-34"/>
                <a:cs typeface="AngsanaUPC" panose="02020603050405020304" pitchFamily="18" charset="-34"/>
              </a:rPr>
              <a:t>t </a:t>
            </a:r>
            <a:r>
              <a:rPr lang="nl-NL" sz="2000" i="1" dirty="0" err="1">
                <a:latin typeface="AngsanaUPC" panose="02020603050405020304" pitchFamily="18" charset="-34"/>
                <a:cs typeface="AngsanaUPC" panose="02020603050405020304" pitchFamily="18" charset="-34"/>
              </a:rPr>
              <a:t>Voetsel</a:t>
            </a:r>
            <a:r>
              <a:rPr lang="nl-NL" sz="2000" i="1" dirty="0">
                <a:latin typeface="AngsanaUPC" panose="02020603050405020304" pitchFamily="18" charset="-34"/>
                <a:cs typeface="AngsanaUPC" panose="02020603050405020304" pitchFamily="18" charset="-34"/>
              </a:rPr>
              <a:t> der </a:t>
            </a:r>
            <a:r>
              <a:rPr lang="nl-NL" sz="2000" i="1" dirty="0" err="1">
                <a:latin typeface="AngsanaUPC" panose="02020603050405020304" pitchFamily="18" charset="-34"/>
                <a:cs typeface="AngsanaUPC" panose="02020603050405020304" pitchFamily="18" charset="-34"/>
              </a:rPr>
              <a:t>sielen</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doort</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Godtlick</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woorts</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almachticheyt</a:t>
            </a:r>
            <a:r>
              <a:rPr lang="nl-NL" sz="2000" dirty="0">
                <a:latin typeface="AngsanaUPC" panose="02020603050405020304" pitchFamily="18" charset="-34"/>
                <a:cs typeface="AngsanaUPC" panose="02020603050405020304" pitchFamily="18" charset="-34"/>
              </a:rPr>
              <a:t>,</a:t>
            </a:r>
          </a:p>
          <a:p>
            <a:pPr marL="0" indent="0" algn="ctr">
              <a:buNone/>
            </a:pPr>
            <a:r>
              <a:rPr lang="nl-NL" sz="2000" dirty="0" err="1">
                <a:latin typeface="AngsanaUPC" panose="02020603050405020304" pitchFamily="18" charset="-34"/>
                <a:cs typeface="AngsanaUPC" panose="02020603050405020304" pitchFamily="18" charset="-34"/>
              </a:rPr>
              <a:t>Sy</a:t>
            </a:r>
            <a:r>
              <a:rPr lang="nl-NL" sz="2000" dirty="0">
                <a:latin typeface="AngsanaUPC" panose="02020603050405020304" pitchFamily="18" charset="-34"/>
                <a:cs typeface="AngsanaUPC" panose="02020603050405020304" pitchFamily="18" charset="-34"/>
              </a:rPr>
              <a:t> is </a:t>
            </a:r>
            <a:r>
              <a:rPr lang="nl-NL" sz="2000" u="sng" dirty="0">
                <a:latin typeface="AngsanaUPC" panose="02020603050405020304" pitchFamily="18" charset="-34"/>
                <a:cs typeface="AngsanaUPC" panose="02020603050405020304" pitchFamily="18" charset="-34"/>
              </a:rPr>
              <a:t>der </a:t>
            </a:r>
            <a:r>
              <a:rPr lang="nl-NL" sz="2000" u="sng" dirty="0" err="1">
                <a:latin typeface="AngsanaUPC" panose="02020603050405020304" pitchFamily="18" charset="-34"/>
                <a:cs typeface="AngsanaUPC" panose="02020603050405020304" pitchFamily="18" charset="-34"/>
              </a:rPr>
              <a:t>doechden</a:t>
            </a:r>
            <a:r>
              <a:rPr lang="nl-NL" sz="2000" u="sng" dirty="0">
                <a:latin typeface="AngsanaUPC" panose="02020603050405020304" pitchFamily="18" charset="-34"/>
                <a:cs typeface="AngsanaUPC" panose="02020603050405020304" pitchFamily="18" charset="-34"/>
              </a:rPr>
              <a:t> wortel</a:t>
            </a:r>
            <a:r>
              <a:rPr lang="nl-NL" sz="2000" dirty="0">
                <a:latin typeface="AngsanaUPC" panose="02020603050405020304" pitchFamily="18" charset="-34"/>
                <a:cs typeface="AngsanaUPC" panose="02020603050405020304" pitchFamily="18" charset="-34"/>
              </a:rPr>
              <a:t> in </a:t>
            </a:r>
            <a:r>
              <a:rPr lang="nl-NL" sz="2000" dirty="0" err="1">
                <a:latin typeface="AngsanaUPC" panose="02020603050405020304" pitchFamily="18" charset="-34"/>
                <a:cs typeface="AngsanaUPC" panose="02020603050405020304" pitchFamily="18" charset="-34"/>
              </a:rPr>
              <a:t>warachticheyt</a:t>
            </a:r>
            <a:r>
              <a:rPr lang="nl-NL" sz="2000" dirty="0">
                <a:latin typeface="AngsanaUPC" panose="02020603050405020304" pitchFamily="18" charset="-34"/>
                <a:cs typeface="AngsanaUPC" panose="02020603050405020304" pitchFamily="18" charset="-34"/>
              </a:rPr>
              <a:t>,</a:t>
            </a:r>
          </a:p>
          <a:p>
            <a:pPr marL="0" indent="0" algn="ctr">
              <a:buNone/>
            </a:pPr>
            <a:r>
              <a:rPr lang="nl-NL" sz="2000" i="1" dirty="0">
                <a:latin typeface="AngsanaUPC" panose="02020603050405020304" pitchFamily="18" charset="-34"/>
                <a:cs typeface="AngsanaUPC" panose="02020603050405020304" pitchFamily="18" charset="-34"/>
              </a:rPr>
              <a:t>t Grootste </a:t>
            </a:r>
            <a:r>
              <a:rPr lang="nl-NL" sz="2000" i="1" dirty="0" err="1">
                <a:latin typeface="AngsanaUPC" panose="02020603050405020304" pitchFamily="18" charset="-34"/>
                <a:cs typeface="AngsanaUPC" panose="02020603050405020304" pitchFamily="18" charset="-34"/>
              </a:rPr>
              <a:t>alder</a:t>
            </a:r>
            <a:r>
              <a:rPr lang="nl-NL" sz="2000" i="1" dirty="0">
                <a:latin typeface="AngsanaUPC" panose="02020603050405020304" pitchFamily="18" charset="-34"/>
                <a:cs typeface="AngsanaUPC" panose="02020603050405020304" pitchFamily="18" charset="-34"/>
              </a:rPr>
              <a:t> </a:t>
            </a:r>
            <a:r>
              <a:rPr lang="nl-NL" sz="2000" i="1" dirty="0" err="1">
                <a:latin typeface="AngsanaUPC" panose="02020603050405020304" pitchFamily="18" charset="-34"/>
                <a:cs typeface="AngsanaUPC" panose="02020603050405020304" pitchFamily="18" charset="-34"/>
              </a:rPr>
              <a:t>dinghen</a:t>
            </a:r>
            <a:r>
              <a:rPr lang="nl-NL" sz="2000" dirty="0">
                <a:latin typeface="AngsanaUPC" panose="02020603050405020304" pitchFamily="18" charset="-34"/>
                <a:cs typeface="AngsanaUPC" panose="02020603050405020304" pitchFamily="18" charset="-34"/>
              </a:rPr>
              <a:t>.</a:t>
            </a:r>
          </a:p>
          <a:p>
            <a:pPr marL="0" indent="0" algn="ctr">
              <a:buNone/>
            </a:pPr>
            <a:r>
              <a:rPr lang="nl-NL" sz="2000" dirty="0">
                <a:latin typeface="AngsanaUPC" panose="02020603050405020304" pitchFamily="18" charset="-34"/>
                <a:cs typeface="AngsanaUPC" panose="02020603050405020304" pitchFamily="18" charset="-34"/>
              </a:rPr>
              <a:t>Schijnt het gebot </a:t>
            </a:r>
            <a:r>
              <a:rPr lang="nl-NL" sz="2000" dirty="0" err="1">
                <a:latin typeface="AngsanaUPC" panose="02020603050405020304" pitchFamily="18" charset="-34"/>
                <a:cs typeface="AngsanaUPC" panose="02020603050405020304" pitchFamily="18" charset="-34"/>
              </a:rPr>
              <a:t>zwaer</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sy</a:t>
            </a:r>
            <a:r>
              <a:rPr lang="nl-NL" sz="2000" dirty="0">
                <a:latin typeface="AngsanaUPC" panose="02020603050405020304" pitchFamily="18" charset="-34"/>
                <a:cs typeface="AngsanaUPC" panose="02020603050405020304" pitchFamily="18" charset="-34"/>
              </a:rPr>
              <a:t> is </a:t>
            </a:r>
            <a:r>
              <a:rPr lang="nl-NL" sz="2000" u="sng" dirty="0">
                <a:latin typeface="AngsanaUPC" panose="02020603050405020304" pitchFamily="18" charset="-34"/>
                <a:cs typeface="AngsanaUPC" panose="02020603050405020304" pitchFamily="18" charset="-34"/>
              </a:rPr>
              <a:t>des </a:t>
            </a:r>
            <a:r>
              <a:rPr lang="nl-NL" sz="2000" u="sng" dirty="0" err="1">
                <a:latin typeface="AngsanaUPC" panose="02020603050405020304" pitchFamily="18" charset="-34"/>
                <a:cs typeface="AngsanaUPC" panose="02020603050405020304" pitchFamily="18" charset="-34"/>
              </a:rPr>
              <a:t>wets</a:t>
            </a:r>
            <a:r>
              <a:rPr lang="nl-NL" sz="2000" u="sng" dirty="0">
                <a:latin typeface="AngsanaUPC" panose="02020603050405020304" pitchFamily="18" charset="-34"/>
                <a:cs typeface="AngsanaUPC" panose="02020603050405020304" pitchFamily="18" charset="-34"/>
              </a:rPr>
              <a:t> </a:t>
            </a:r>
            <a:r>
              <a:rPr lang="nl-NL" sz="2000" u="sng" dirty="0" err="1">
                <a:latin typeface="AngsanaUPC" panose="02020603050405020304" pitchFamily="18" charset="-34"/>
                <a:cs typeface="AngsanaUPC" panose="02020603050405020304" pitchFamily="18" charset="-34"/>
              </a:rPr>
              <a:t>volbringen</a:t>
            </a:r>
            <a:r>
              <a:rPr lang="nl-NL" sz="2000" dirty="0">
                <a:latin typeface="AngsanaUPC" panose="02020603050405020304" pitchFamily="18" charset="-34"/>
                <a:cs typeface="AngsanaUPC" panose="02020603050405020304" pitchFamily="18" charset="-34"/>
              </a:rPr>
              <a:t>.</a:t>
            </a:r>
          </a:p>
          <a:p>
            <a:pPr marL="0" indent="0" algn="ctr">
              <a:buNone/>
            </a:pPr>
            <a:r>
              <a:rPr lang="nl-NL" sz="2000" dirty="0" err="1">
                <a:latin typeface="AngsanaUPC" panose="02020603050405020304" pitchFamily="18" charset="-34"/>
                <a:cs typeface="AngsanaUPC" panose="02020603050405020304" pitchFamily="18" charset="-34"/>
              </a:rPr>
              <a:t>Isser</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ancxt</a:t>
            </a:r>
            <a:r>
              <a:rPr lang="nl-NL" sz="2000" dirty="0">
                <a:latin typeface="AngsanaUPC" panose="02020603050405020304" pitchFamily="18" charset="-34"/>
                <a:cs typeface="AngsanaUPC" panose="02020603050405020304" pitchFamily="18" charset="-34"/>
              </a:rPr>
              <a:t> en </a:t>
            </a:r>
            <a:r>
              <a:rPr lang="nl-NL" sz="2000" dirty="0" err="1">
                <a:latin typeface="AngsanaUPC" panose="02020603050405020304" pitchFamily="18" charset="-34"/>
                <a:cs typeface="AngsanaUPC" panose="02020603050405020304" pitchFamily="18" charset="-34"/>
              </a:rPr>
              <a:t>zorge</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sy</a:t>
            </a:r>
            <a:r>
              <a:rPr lang="nl-NL" sz="2000" dirty="0">
                <a:latin typeface="AngsanaUPC" panose="02020603050405020304" pitchFamily="18" charset="-34"/>
                <a:cs typeface="AngsanaUPC" panose="02020603050405020304" pitchFamily="18" charset="-34"/>
              </a:rPr>
              <a:t> doet vrees </a:t>
            </a:r>
            <a:r>
              <a:rPr lang="nl-NL" sz="2000" dirty="0" err="1">
                <a:latin typeface="AngsanaUPC" panose="02020603050405020304" pitchFamily="18" charset="-34"/>
                <a:cs typeface="AngsanaUPC" panose="02020603050405020304" pitchFamily="18" charset="-34"/>
              </a:rPr>
              <a:t>wtspringen</a:t>
            </a:r>
            <a:r>
              <a:rPr lang="nl-NL" sz="2000" dirty="0">
                <a:latin typeface="AngsanaUPC" panose="02020603050405020304" pitchFamily="18" charset="-34"/>
                <a:cs typeface="AngsanaUPC" panose="02020603050405020304" pitchFamily="18" charset="-34"/>
              </a:rPr>
              <a:t>.</a:t>
            </a:r>
          </a:p>
          <a:p>
            <a:pPr marL="0" indent="0" algn="ctr">
              <a:buNone/>
            </a:pPr>
            <a:r>
              <a:rPr lang="nl-NL" sz="2000" dirty="0" err="1">
                <a:latin typeface="AngsanaUPC" panose="02020603050405020304" pitchFamily="18" charset="-34"/>
                <a:cs typeface="AngsanaUPC" panose="02020603050405020304" pitchFamily="18" charset="-34"/>
              </a:rPr>
              <a:t>Wertmen</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verongelict</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tgemoet</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can</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sy</a:t>
            </a:r>
            <a:r>
              <a:rPr lang="nl-NL" sz="2000" dirty="0">
                <a:latin typeface="AngsanaUPC" panose="02020603050405020304" pitchFamily="18" charset="-34"/>
                <a:cs typeface="AngsanaUPC" panose="02020603050405020304" pitchFamily="18" charset="-34"/>
              </a:rPr>
              <a:t> bedwingen,</a:t>
            </a:r>
          </a:p>
          <a:p>
            <a:pPr marL="0" indent="0" algn="ctr">
              <a:buNone/>
            </a:pPr>
            <a:r>
              <a:rPr lang="nl-NL" sz="2000" dirty="0" err="1">
                <a:latin typeface="AngsanaUPC" panose="02020603050405020304" pitchFamily="18" charset="-34"/>
                <a:cs typeface="AngsanaUPC" panose="02020603050405020304" pitchFamily="18" charset="-34"/>
              </a:rPr>
              <a:t>Alsmen</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tpaert</a:t>
            </a:r>
            <a:r>
              <a:rPr lang="nl-NL" sz="2000" dirty="0">
                <a:latin typeface="AngsanaUPC" panose="02020603050405020304" pitchFamily="18" charset="-34"/>
                <a:cs typeface="AngsanaUPC" panose="02020603050405020304" pitchFamily="18" charset="-34"/>
              </a:rPr>
              <a:t> </a:t>
            </a:r>
            <a:r>
              <a:rPr lang="nl-NL" sz="2000" dirty="0" err="1">
                <a:latin typeface="AngsanaUPC" panose="02020603050405020304" pitchFamily="18" charset="-34"/>
                <a:cs typeface="AngsanaUPC" panose="02020603050405020304" pitchFamily="18" charset="-34"/>
              </a:rPr>
              <a:t>metter</a:t>
            </a:r>
            <a:r>
              <a:rPr lang="nl-NL" sz="2000" dirty="0">
                <a:latin typeface="AngsanaUPC" panose="02020603050405020304" pitchFamily="18" charset="-34"/>
                <a:cs typeface="AngsanaUPC" panose="02020603050405020304" pitchFamily="18" charset="-34"/>
              </a:rPr>
              <a:t> tomen </a:t>
            </a:r>
            <a:r>
              <a:rPr lang="nl-NL" sz="2000" dirty="0" err="1">
                <a:latin typeface="AngsanaUPC" panose="02020603050405020304" pitchFamily="18" charset="-34"/>
                <a:cs typeface="AngsanaUPC" panose="02020603050405020304" pitchFamily="18" charset="-34"/>
              </a:rPr>
              <a:t>leyt</a:t>
            </a:r>
            <a:r>
              <a:rPr lang="nl-NL" sz="2000" dirty="0">
                <a:latin typeface="AngsanaUPC" panose="02020603050405020304" pitchFamily="18" charset="-34"/>
                <a:cs typeface="AngsanaUPC" panose="02020603050405020304" pitchFamily="18" charset="-34"/>
              </a:rPr>
              <a:t>.</a:t>
            </a:r>
          </a:p>
          <a:p>
            <a:pPr marL="0" indent="0" algn="ctr">
              <a:buNone/>
            </a:pPr>
            <a:r>
              <a:rPr lang="nl-NL" sz="2000" dirty="0" err="1">
                <a:latin typeface="AngsanaUPC" panose="02020603050405020304" pitchFamily="18" charset="-34"/>
                <a:cs typeface="AngsanaUPC" panose="02020603050405020304" pitchFamily="18" charset="-34"/>
              </a:rPr>
              <a:t>Sy</a:t>
            </a:r>
            <a:r>
              <a:rPr lang="nl-NL" sz="2000" dirty="0">
                <a:latin typeface="AngsanaUPC" panose="02020603050405020304" pitchFamily="18" charset="-34"/>
                <a:cs typeface="AngsanaUPC" panose="02020603050405020304" pitchFamily="18" charset="-34"/>
              </a:rPr>
              <a:t> is </a:t>
            </a:r>
            <a:r>
              <a:rPr lang="nl-NL" sz="2000" i="1" dirty="0" err="1">
                <a:latin typeface="AngsanaUPC" panose="02020603050405020304" pitchFamily="18" charset="-34"/>
                <a:cs typeface="AngsanaUPC" panose="02020603050405020304" pitchFamily="18" charset="-34"/>
              </a:rPr>
              <a:t>dalder</a:t>
            </a:r>
            <a:r>
              <a:rPr lang="nl-NL" sz="2000" i="1" dirty="0">
                <a:latin typeface="AngsanaUPC" panose="02020603050405020304" pitchFamily="18" charset="-34"/>
                <a:cs typeface="AngsanaUPC" panose="02020603050405020304" pitchFamily="18" charset="-34"/>
              </a:rPr>
              <a:t> </a:t>
            </a:r>
            <a:r>
              <a:rPr lang="nl-NL" sz="2000" i="1" dirty="0" err="1">
                <a:latin typeface="AngsanaUPC" panose="02020603050405020304" pitchFamily="18" charset="-34"/>
                <a:cs typeface="AngsanaUPC" panose="02020603050405020304" pitchFamily="18" charset="-34"/>
              </a:rPr>
              <a:t>sterckste</a:t>
            </a:r>
            <a:r>
              <a:rPr lang="nl-NL" sz="2000" i="1" dirty="0">
                <a:latin typeface="AngsanaUPC" panose="02020603050405020304" pitchFamily="18" charset="-34"/>
                <a:cs typeface="AngsanaUPC" panose="02020603050405020304" pitchFamily="18" charset="-34"/>
              </a:rPr>
              <a:t> bant der </a:t>
            </a:r>
            <a:r>
              <a:rPr lang="nl-NL" sz="2000" i="1" dirty="0" err="1">
                <a:latin typeface="AngsanaUPC" panose="02020603050405020304" pitchFamily="18" charset="-34"/>
                <a:cs typeface="AngsanaUPC" panose="02020603050405020304" pitchFamily="18" charset="-34"/>
              </a:rPr>
              <a:t>volcomenheyt</a:t>
            </a:r>
            <a:r>
              <a:rPr lang="nl-NL" sz="2000" dirty="0">
                <a:latin typeface="AngsanaUPC" panose="02020603050405020304" pitchFamily="18" charset="-34"/>
                <a:cs typeface="AngsanaUPC" panose="02020603050405020304" pitchFamily="18" charset="-34"/>
              </a:rPr>
              <a:t>.</a:t>
            </a:r>
          </a:p>
          <a:p>
            <a:pPr marL="0" indent="0" algn="ctr">
              <a:buNone/>
            </a:pPr>
            <a:endParaRPr lang="nl-NL" sz="2000" dirty="0">
              <a:latin typeface="AngsanaUPC" panose="02020603050405020304" pitchFamily="18" charset="-34"/>
              <a:cs typeface="AngsanaUPC" panose="02020603050405020304" pitchFamily="18" charset="-34"/>
            </a:endParaRPr>
          </a:p>
          <a:p>
            <a:pPr marL="0" indent="0" algn="ctr">
              <a:buNone/>
            </a:pPr>
            <a:endParaRPr lang="nl-NL" sz="2000" dirty="0">
              <a:latin typeface="AngsanaUPC" panose="02020603050405020304" pitchFamily="18" charset="-34"/>
              <a:cs typeface="AngsanaUPC" panose="02020603050405020304" pitchFamily="18" charset="-34"/>
            </a:endParaRPr>
          </a:p>
        </p:txBody>
      </p:sp>
      <p:sp>
        <p:nvSpPr>
          <p:cNvPr id="5" name="AutoShape 2" descr="Afbeeldingsresultaat voor coornhe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44721"/>
            <a:ext cx="3081131" cy="381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274638"/>
            <a:ext cx="9144000" cy="1570186"/>
          </a:xfrm>
        </p:spPr>
        <p:txBody>
          <a:bodyPr>
            <a:noAutofit/>
          </a:bodyPr>
          <a:lstStyle/>
          <a:p>
            <a:r>
              <a:rPr lang="nl-NL" sz="4000" b="1" dirty="0" smtClean="0">
                <a:cs typeface="AngsanaUPC" panose="02020603050405020304" pitchFamily="18" charset="-34"/>
              </a:rPr>
              <a:t>Taalpraktijk: genitiefvariatie </a:t>
            </a:r>
            <a:r>
              <a:rPr lang="nl-NL" sz="4000" b="1" dirty="0">
                <a:cs typeface="AngsanaUPC" panose="02020603050405020304" pitchFamily="18" charset="-34"/>
              </a:rPr>
              <a:t>bij Coornhert</a:t>
            </a:r>
            <a:br>
              <a:rPr lang="nl-NL" sz="4000" b="1" dirty="0">
                <a:cs typeface="AngsanaUPC" panose="02020603050405020304" pitchFamily="18" charset="-34"/>
              </a:rPr>
            </a:br>
            <a:endParaRPr lang="nl-NL" sz="4000" b="1" dirty="0">
              <a:cs typeface="AngsanaUPC" panose="02020603050405020304" pitchFamily="18" charset="-34"/>
            </a:endParaRPr>
          </a:p>
        </p:txBody>
      </p:sp>
    </p:spTree>
    <p:extLst>
      <p:ext uri="{BB962C8B-B14F-4D97-AF65-F5344CB8AC3E}">
        <p14:creationId xmlns:p14="http://schemas.microsoft.com/office/powerpoint/2010/main" val="1887812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760"/>
            <a:ext cx="7067128" cy="1143000"/>
          </a:xfrm>
        </p:spPr>
        <p:txBody>
          <a:bodyPr/>
          <a:lstStyle/>
          <a:p>
            <a:r>
              <a:rPr lang="nl-NL" dirty="0" err="1">
                <a:latin typeface="AngsanaUPC" panose="02020603050405020304" pitchFamily="18" charset="-34"/>
                <a:cs typeface="AngsanaUPC" panose="02020603050405020304" pitchFamily="18" charset="-34"/>
              </a:rPr>
              <a:t>Taalprakijk</a:t>
            </a:r>
            <a:r>
              <a:rPr lang="nl-NL" dirty="0">
                <a:latin typeface="AngsanaUPC" panose="02020603050405020304" pitchFamily="18" charset="-34"/>
                <a:cs typeface="AngsanaUPC" panose="02020603050405020304" pitchFamily="18" charset="-34"/>
              </a:rPr>
              <a:t>: D.V. Coornhert</a:t>
            </a:r>
          </a:p>
        </p:txBody>
      </p:sp>
      <p:sp>
        <p:nvSpPr>
          <p:cNvPr id="3" name="Content Placeholder 2"/>
          <p:cNvSpPr>
            <a:spLocks noGrp="1"/>
          </p:cNvSpPr>
          <p:nvPr>
            <p:ph idx="1"/>
          </p:nvPr>
        </p:nvSpPr>
        <p:spPr/>
        <p:txBody>
          <a:bodyPr>
            <a:normAutofit/>
          </a:bodyPr>
          <a:lstStyle/>
          <a:p>
            <a:pPr marL="0" indent="0">
              <a:buNone/>
            </a:pPr>
            <a:r>
              <a:rPr lang="nl-NL" dirty="0" err="1">
                <a:latin typeface="AngsanaUPC" panose="02020603050405020304" pitchFamily="18" charset="-34"/>
                <a:cs typeface="AngsanaUPC" panose="02020603050405020304" pitchFamily="18" charset="-34"/>
              </a:rPr>
              <a:t>’T</a:t>
            </a:r>
            <a:r>
              <a:rPr lang="nl-NL" dirty="0">
                <a:latin typeface="AngsanaUPC" panose="02020603050405020304" pitchFamily="18" charset="-34"/>
                <a:cs typeface="AngsanaUPC" panose="02020603050405020304" pitchFamily="18" charset="-34"/>
              </a:rPr>
              <a:t> </a:t>
            </a:r>
            <a:r>
              <a:rPr lang="nl-NL" dirty="0" err="1">
                <a:latin typeface="AngsanaUPC" panose="02020603050405020304" pitchFamily="18" charset="-34"/>
                <a:cs typeface="AngsanaUPC" panose="02020603050405020304" pitchFamily="18" charset="-34"/>
              </a:rPr>
              <a:t>welck</a:t>
            </a:r>
            <a:r>
              <a:rPr lang="nl-NL" dirty="0">
                <a:latin typeface="AngsanaUPC" panose="02020603050405020304" pitchFamily="18" charset="-34"/>
                <a:cs typeface="AngsanaUPC" panose="02020603050405020304" pitchFamily="18" charset="-34"/>
              </a:rPr>
              <a:t> </a:t>
            </a:r>
            <a:r>
              <a:rPr lang="nl-NL" dirty="0" err="1">
                <a:latin typeface="AngsanaUPC" panose="02020603050405020304" pitchFamily="18" charset="-34"/>
                <a:cs typeface="AngsanaUPC" panose="02020603050405020304" pitchFamily="18" charset="-34"/>
              </a:rPr>
              <a:t>niemandt</a:t>
            </a:r>
            <a:r>
              <a:rPr lang="nl-NL" dirty="0">
                <a:latin typeface="AngsanaUPC" panose="02020603050405020304" pitchFamily="18" charset="-34"/>
                <a:cs typeface="AngsanaUPC" panose="02020603050405020304" pitchFamily="18" charset="-34"/>
              </a:rPr>
              <a:t> en </a:t>
            </a:r>
            <a:r>
              <a:rPr lang="nl-NL" dirty="0" err="1">
                <a:latin typeface="AngsanaUPC" panose="02020603050405020304" pitchFamily="18" charset="-34"/>
                <a:cs typeface="AngsanaUPC" panose="02020603050405020304" pitchFamily="18" charset="-34"/>
              </a:rPr>
              <a:t>vermagh</a:t>
            </a:r>
            <a:r>
              <a:rPr lang="nl-NL" dirty="0">
                <a:latin typeface="AngsanaUPC" panose="02020603050405020304" pitchFamily="18" charset="-34"/>
                <a:cs typeface="AngsanaUPC" panose="02020603050405020304" pitchFamily="18" charset="-34"/>
              </a:rPr>
              <a:t>, zo </a:t>
            </a:r>
            <a:r>
              <a:rPr lang="nl-NL" dirty="0" err="1">
                <a:latin typeface="AngsanaUPC" panose="02020603050405020304" pitchFamily="18" charset="-34"/>
                <a:cs typeface="AngsanaUPC" panose="02020603050405020304" pitchFamily="18" charset="-34"/>
              </a:rPr>
              <a:t>langhe</a:t>
            </a:r>
            <a:r>
              <a:rPr lang="nl-NL" dirty="0">
                <a:latin typeface="AngsanaUPC" panose="02020603050405020304" pitchFamily="18" charset="-34"/>
                <a:cs typeface="AngsanaUPC" panose="02020603050405020304" pitchFamily="18" charset="-34"/>
              </a:rPr>
              <a:t> </a:t>
            </a:r>
            <a:r>
              <a:rPr lang="nl-NL" b="1" dirty="0" err="1">
                <a:latin typeface="AngsanaUPC" panose="02020603050405020304" pitchFamily="18" charset="-34"/>
                <a:cs typeface="AngsanaUPC" panose="02020603050405020304" pitchFamily="18" charset="-34"/>
              </a:rPr>
              <a:t>versteentheyt</a:t>
            </a:r>
            <a:endParaRPr lang="nl-NL" dirty="0">
              <a:latin typeface="AngsanaUPC" panose="02020603050405020304" pitchFamily="18" charset="-34"/>
              <a:cs typeface="AngsanaUPC" panose="02020603050405020304" pitchFamily="18" charset="-34"/>
            </a:endParaRPr>
          </a:p>
          <a:p>
            <a:pPr marL="0" indent="0">
              <a:buNone/>
            </a:pPr>
            <a:r>
              <a:rPr lang="nl-NL" dirty="0">
                <a:latin typeface="AngsanaUPC" panose="02020603050405020304" pitchFamily="18" charset="-34"/>
                <a:cs typeface="AngsanaUPC" panose="02020603050405020304" pitchFamily="18" charset="-34"/>
              </a:rPr>
              <a:t>Van zijn </a:t>
            </a:r>
            <a:r>
              <a:rPr lang="nl-NL" i="1" dirty="0">
                <a:latin typeface="AngsanaUPC" panose="02020603050405020304" pitchFamily="18" charset="-34"/>
                <a:cs typeface="AngsanaUPC" panose="02020603050405020304" pitchFamily="18" charset="-34"/>
              </a:rPr>
              <a:t>wil</a:t>
            </a:r>
            <a:r>
              <a:rPr lang="nl-NL" dirty="0">
                <a:latin typeface="AngsanaUPC" panose="02020603050405020304" pitchFamily="18" charset="-34"/>
                <a:cs typeface="AngsanaUPC" panose="02020603050405020304" pitchFamily="18" charset="-34"/>
              </a:rPr>
              <a:t> </a:t>
            </a:r>
            <a:r>
              <a:rPr lang="nl-NL" b="1" u="sng" dirty="0" err="1">
                <a:latin typeface="AngsanaUPC" panose="02020603050405020304" pitchFamily="18" charset="-34"/>
                <a:cs typeface="AngsanaUPC" panose="02020603050405020304" pitchFamily="18" charset="-34"/>
              </a:rPr>
              <a:t>hardtneckigh</a:t>
            </a:r>
            <a:r>
              <a:rPr lang="nl-NL" dirty="0">
                <a:latin typeface="AngsanaUPC" panose="02020603050405020304" pitchFamily="18" charset="-34"/>
                <a:cs typeface="AngsanaUPC" panose="02020603050405020304" pitchFamily="18" charset="-34"/>
              </a:rPr>
              <a:t> noch int hert en </a:t>
            </a:r>
            <a:r>
              <a:rPr lang="nl-NL" dirty="0" err="1">
                <a:latin typeface="AngsanaUPC" panose="02020603050405020304" pitchFamily="18" charset="-34"/>
                <a:cs typeface="AngsanaUPC" panose="02020603050405020304" pitchFamily="18" charset="-34"/>
              </a:rPr>
              <a:t>ghebeent</a:t>
            </a:r>
            <a:r>
              <a:rPr lang="nl-NL" dirty="0">
                <a:latin typeface="AngsanaUPC" panose="02020603050405020304" pitchFamily="18" charset="-34"/>
                <a:cs typeface="AngsanaUPC" panose="02020603050405020304" pitchFamily="18" charset="-34"/>
              </a:rPr>
              <a:t> </a:t>
            </a:r>
            <a:r>
              <a:rPr lang="nl-NL" dirty="0" err="1">
                <a:latin typeface="AngsanaUPC" panose="02020603050405020304" pitchFamily="18" charset="-34"/>
                <a:cs typeface="AngsanaUPC" panose="02020603050405020304" pitchFamily="18" charset="-34"/>
              </a:rPr>
              <a:t>leydt</a:t>
            </a:r>
            <a:r>
              <a:rPr lang="nl-NL" dirty="0">
                <a:latin typeface="AngsanaUPC" panose="02020603050405020304" pitchFamily="18" charset="-34"/>
                <a:cs typeface="AngsanaUPC" panose="02020603050405020304" pitchFamily="18" charset="-34"/>
              </a:rPr>
              <a:t>.</a:t>
            </a:r>
          </a:p>
          <a:p>
            <a:pPr marL="0" indent="0">
              <a:buNone/>
            </a:pPr>
            <a:r>
              <a:rPr lang="nl-NL" dirty="0">
                <a:latin typeface="AngsanaUPC" panose="02020603050405020304" pitchFamily="18" charset="-34"/>
                <a:cs typeface="AngsanaUPC" panose="02020603050405020304" pitchFamily="18" charset="-34"/>
              </a:rPr>
              <a:t>Van dit zijn </a:t>
            </a:r>
            <a:r>
              <a:rPr lang="nl-NL" b="1" u="sng" dirty="0">
                <a:latin typeface="AngsanaUPC" panose="02020603050405020304" pitchFamily="18" charset="-34"/>
                <a:cs typeface="AngsanaUPC" panose="02020603050405020304" pitchFamily="18" charset="-34"/>
              </a:rPr>
              <a:t>versteende</a:t>
            </a:r>
            <a:r>
              <a:rPr lang="nl-NL" dirty="0">
                <a:latin typeface="AngsanaUPC" panose="02020603050405020304" pitchFamily="18" charset="-34"/>
                <a:cs typeface="AngsanaUPC" panose="02020603050405020304" pitchFamily="18" charset="-34"/>
              </a:rPr>
              <a:t> </a:t>
            </a:r>
            <a:r>
              <a:rPr lang="nl-NL" i="1" dirty="0" err="1">
                <a:latin typeface="AngsanaUPC" panose="02020603050405020304" pitchFamily="18" charset="-34"/>
                <a:cs typeface="AngsanaUPC" panose="02020603050405020304" pitchFamily="18" charset="-34"/>
              </a:rPr>
              <a:t>herts</a:t>
            </a:r>
            <a:r>
              <a:rPr lang="nl-NL" dirty="0">
                <a:latin typeface="AngsanaUPC" panose="02020603050405020304" pitchFamily="18" charset="-34"/>
                <a:cs typeface="AngsanaUPC" panose="02020603050405020304" pitchFamily="18" charset="-34"/>
              </a:rPr>
              <a:t> </a:t>
            </a:r>
            <a:r>
              <a:rPr lang="nl-NL" b="1" dirty="0" err="1">
                <a:latin typeface="AngsanaUPC" panose="02020603050405020304" pitchFamily="18" charset="-34"/>
                <a:cs typeface="AngsanaUPC" panose="02020603050405020304" pitchFamily="18" charset="-34"/>
              </a:rPr>
              <a:t>hardtneckigh</a:t>
            </a:r>
            <a:r>
              <a:rPr lang="nl-NL" dirty="0" err="1">
                <a:latin typeface="AngsanaUPC" panose="02020603050405020304" pitchFamily="18" charset="-34"/>
                <a:cs typeface="AngsanaUPC" panose="02020603050405020304" pitchFamily="18" charset="-34"/>
              </a:rPr>
              <a:t>e</a:t>
            </a:r>
            <a:r>
              <a:rPr lang="nl-NL" dirty="0">
                <a:latin typeface="AngsanaUPC" panose="02020603050405020304" pitchFamily="18" charset="-34"/>
                <a:cs typeface="AngsanaUPC" panose="02020603050405020304" pitchFamily="18" charset="-34"/>
              </a:rPr>
              <a:t> daden. </a:t>
            </a:r>
          </a:p>
          <a:p>
            <a:pPr marL="0" indent="0">
              <a:buNone/>
            </a:pPr>
            <a:endParaRPr lang="nl-NL" dirty="0">
              <a:latin typeface="AngsanaUPC" panose="02020603050405020304" pitchFamily="18" charset="-34"/>
              <a:cs typeface="AngsanaUPC" panose="02020603050405020304" pitchFamily="18" charset="-34"/>
            </a:endParaRPr>
          </a:p>
          <a:p>
            <a:pPr marL="0" indent="0">
              <a:buNone/>
            </a:pPr>
            <a:r>
              <a:rPr lang="nl-NL" dirty="0">
                <a:latin typeface="AngsanaUPC" panose="02020603050405020304" pitchFamily="18" charset="-34"/>
                <a:cs typeface="AngsanaUPC" panose="02020603050405020304" pitchFamily="18" charset="-34"/>
                <a:sym typeface="Wingdings" panose="05000000000000000000" pitchFamily="2" charset="2"/>
              </a:rPr>
              <a:t> </a:t>
            </a:r>
            <a:r>
              <a:rPr lang="nl-NL" dirty="0" err="1">
                <a:latin typeface="AngsanaUPC" panose="02020603050405020304" pitchFamily="18" charset="-34"/>
                <a:cs typeface="AngsanaUPC" panose="02020603050405020304" pitchFamily="18" charset="-34"/>
              </a:rPr>
              <a:t>’T</a:t>
            </a:r>
            <a:r>
              <a:rPr lang="nl-NL" dirty="0">
                <a:latin typeface="AngsanaUPC" panose="02020603050405020304" pitchFamily="18" charset="-34"/>
                <a:cs typeface="AngsanaUPC" panose="02020603050405020304" pitchFamily="18" charset="-34"/>
              </a:rPr>
              <a:t> </a:t>
            </a:r>
            <a:r>
              <a:rPr lang="nl-NL" dirty="0" err="1">
                <a:latin typeface="AngsanaUPC" panose="02020603050405020304" pitchFamily="18" charset="-34"/>
                <a:cs typeface="AngsanaUPC" panose="02020603050405020304" pitchFamily="18" charset="-34"/>
              </a:rPr>
              <a:t>nieu</a:t>
            </a:r>
            <a:r>
              <a:rPr lang="nl-NL" dirty="0">
                <a:latin typeface="AngsanaUPC" panose="02020603050405020304" pitchFamily="18" charset="-34"/>
                <a:cs typeface="AngsanaUPC" panose="02020603050405020304" pitchFamily="18" charset="-34"/>
              </a:rPr>
              <a:t> hert is maar een </a:t>
            </a:r>
            <a:r>
              <a:rPr lang="nl-NL" dirty="0" err="1">
                <a:latin typeface="AngsanaUPC" panose="02020603050405020304" pitchFamily="18" charset="-34"/>
                <a:cs typeface="AngsanaUPC" panose="02020603050405020304" pitchFamily="18" charset="-34"/>
              </a:rPr>
              <a:t>nieu</a:t>
            </a:r>
            <a:r>
              <a:rPr lang="nl-NL" dirty="0">
                <a:latin typeface="AngsanaUPC" panose="02020603050405020304" pitchFamily="18" charset="-34"/>
                <a:cs typeface="AngsanaUPC" panose="02020603050405020304" pitchFamily="18" charset="-34"/>
              </a:rPr>
              <a:t> </a:t>
            </a:r>
            <a:r>
              <a:rPr lang="nl-NL" dirty="0" err="1">
                <a:latin typeface="AngsanaUPC" panose="02020603050405020304" pitchFamily="18" charset="-34"/>
                <a:cs typeface="AngsanaUPC" panose="02020603050405020304" pitchFamily="18" charset="-34"/>
              </a:rPr>
              <a:t>ghebooghzame</a:t>
            </a:r>
            <a:r>
              <a:rPr lang="nl-NL" dirty="0">
                <a:latin typeface="AngsanaUPC" panose="02020603050405020304" pitchFamily="18" charset="-34"/>
                <a:cs typeface="AngsanaUPC" panose="02020603050405020304" pitchFamily="18" charset="-34"/>
              </a:rPr>
              <a:t> wille</a:t>
            </a:r>
          </a:p>
          <a:p>
            <a:pPr marL="0" indent="0">
              <a:buNone/>
            </a:pPr>
            <a:endParaRPr lang="nl-NL" dirty="0"/>
          </a:p>
        </p:txBody>
      </p:sp>
    </p:spTree>
    <p:extLst>
      <p:ext uri="{BB962C8B-B14F-4D97-AF65-F5344CB8AC3E}">
        <p14:creationId xmlns:p14="http://schemas.microsoft.com/office/powerpoint/2010/main" val="3849666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tpot">
  <a:themeElements>
    <a:clrScheme name="Inktpo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tpot">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tpot">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Inktpot.thmx</Template>
  <TotalTime>1186</TotalTime>
  <Words>3584</Words>
  <Application>Microsoft Macintosh PowerPoint</Application>
  <PresentationFormat>On-screen Show (4:3)</PresentationFormat>
  <Paragraphs>356</Paragraphs>
  <Slides>38</Slides>
  <Notes>22</Notes>
  <HiddenSlides>11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AngsanaUPC</vt:lpstr>
      <vt:lpstr>Calibri</vt:lpstr>
      <vt:lpstr>Courier New</vt:lpstr>
      <vt:lpstr>Goudy Old Style</vt:lpstr>
      <vt:lpstr>Impact</vt:lpstr>
      <vt:lpstr>MS PGothic</vt:lpstr>
      <vt:lpstr>ＭＳ Ｐゴシック</vt:lpstr>
      <vt:lpstr>ＭＳ 明朝</vt:lpstr>
      <vt:lpstr>Rockwell</vt:lpstr>
      <vt:lpstr>Times New Roman</vt:lpstr>
      <vt:lpstr>Wingdings</vt:lpstr>
      <vt:lpstr>Arial</vt:lpstr>
      <vt:lpstr>Inktpot</vt:lpstr>
      <vt:lpstr>Tussen taaldebat en taalkunst: Variatie in het zeventiende-eeuws Nederlands</vt:lpstr>
      <vt:lpstr>PowerPoint Presentation</vt:lpstr>
      <vt:lpstr>PowerPoint Presentation</vt:lpstr>
      <vt:lpstr>PowerPoint Presentation</vt:lpstr>
      <vt:lpstr>Variatie of eenvormigheid in regelgeving</vt:lpstr>
      <vt:lpstr>Taalpraktijk volgt niet altijd de taalregels:  Hooft zegt het één en doet het ander</vt:lpstr>
      <vt:lpstr>Taalpraktijk volgt niet altijd de taalregels:</vt:lpstr>
      <vt:lpstr>Taalpraktijk: genitiefvariatie bij Coornhert </vt:lpstr>
      <vt:lpstr>Taalprakijk: D.V. Coornhert</vt:lpstr>
      <vt:lpstr>Ons project: Taaldynamiek in de Nederlandse Gouden Eeuw</vt:lpstr>
      <vt:lpstr>Taalvariatie: een interdisciplinair perspectief</vt:lpstr>
      <vt:lpstr>NWO Vrije Competitie Taaldynamiek in de Nederlandse Gouden Eeuw</vt:lpstr>
      <vt:lpstr>Jespersen Cyclus:  Diachrone ontwikkeling van negatie</vt:lpstr>
      <vt:lpstr>Taalsysteem beperkt variatiemogelijkheden</vt:lpstr>
      <vt:lpstr>‘Regelgeving’ rondom negatie in de jaren 1630</vt:lpstr>
      <vt:lpstr>Informele taalregulering in Hoofts kringen</vt:lpstr>
      <vt:lpstr>Gevolg: Hooft stopt met tweeledige negatie</vt:lpstr>
      <vt:lpstr>Variatie in negatie</vt:lpstr>
      <vt:lpstr>Hooft heeft beide systemen en…niet en alleen niet</vt:lpstr>
      <vt:lpstr>Variatie in negatie als een willekeurig of bewust proces?</vt:lpstr>
      <vt:lpstr>PowerPoint Presentation</vt:lpstr>
      <vt:lpstr>PowerPoint Presentation</vt:lpstr>
      <vt:lpstr>Gevolg: Vondel schaaft zijn teksten bij</vt:lpstr>
      <vt:lpstr>Taalkundige contexten: Kramer (2016): negatie in Hoofts brieven </vt:lpstr>
      <vt:lpstr>Letterkundige contexten: Voorbeeldbrief Hooft aan Tesselschade (1624)</vt:lpstr>
      <vt:lpstr>Letterkundige contexten: Hooft aan Tesselschade (1624)</vt:lpstr>
      <vt:lpstr>PowerPoint Presentation</vt:lpstr>
      <vt:lpstr>Hooft aan Tesselschade (1633)</vt:lpstr>
      <vt:lpstr>Tweeledige Negatie 1</vt:lpstr>
      <vt:lpstr>Tweeledige Negatie 2</vt:lpstr>
      <vt:lpstr>Kruisbestuiving tussen taal- en letterkunde</vt:lpstr>
      <vt:lpstr>Zien we dergelijke patronen ook in de negatievariatie in de gekaapte brieven?</vt:lpstr>
      <vt:lpstr>PowerPoint Presentation</vt:lpstr>
      <vt:lpstr>Interesse om mee te werken?</vt:lpstr>
      <vt:lpstr>Interesse om mee te werken?</vt:lpstr>
      <vt:lpstr>Referenties</vt:lpstr>
      <vt:lpstr>Referenties</vt:lpstr>
      <vt:lpstr>Language Dynamics  in the Dutch Golden Age</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 van Koppen</dc:creator>
  <cp:lastModifiedBy>ANONYMOUS</cp:lastModifiedBy>
  <cp:revision>148</cp:revision>
  <dcterms:created xsi:type="dcterms:W3CDTF">2016-01-27T12:20:47Z</dcterms:created>
  <dcterms:modified xsi:type="dcterms:W3CDTF">2018-01-26T10:56:59Z</dcterms:modified>
</cp:coreProperties>
</file>