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09" r:id="rId3"/>
    <p:sldId id="310" r:id="rId4"/>
    <p:sldId id="311" r:id="rId5"/>
    <p:sldId id="312" r:id="rId6"/>
    <p:sldId id="272" r:id="rId7"/>
    <p:sldId id="273" r:id="rId8"/>
    <p:sldId id="314" r:id="rId9"/>
    <p:sldId id="315" r:id="rId10"/>
    <p:sldId id="316" r:id="rId11"/>
    <p:sldId id="308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72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Klik om de titelstijl van het model te bewerken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bov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boven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waterme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Titelstijl van model bewerken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waterme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oudselementen, boven 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Klik om de tekststijl van het model te bewerken</a:t>
            </a:r>
          </a:p>
          <a:p>
            <a:pPr lvl="1"/>
            <a:r>
              <a:rPr lang="x-none" smtClean="0"/>
              <a:t>Tweede niveau</a:t>
            </a:r>
          </a:p>
          <a:p>
            <a:pPr lvl="2"/>
            <a:r>
              <a:rPr lang="x-none" smtClean="0"/>
              <a:t>Derde niveau</a:t>
            </a:r>
          </a:p>
          <a:p>
            <a:pPr lvl="3"/>
            <a:r>
              <a:rPr lang="x-none" smtClean="0"/>
              <a:t>Vierde niveau</a:t>
            </a:r>
          </a:p>
          <a:p>
            <a:pPr lvl="4"/>
            <a:r>
              <a:rPr lang="x-none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8892F83-E7E4-D043-A26B-EFE2890E287A}" type="datetimeFigureOut">
              <a:rPr lang="nl-NL" smtClean="0"/>
              <a:pPr/>
              <a:t>21-11-2017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CEC6DBEB-C03E-B44E-B754-99D9F090B869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anguagedynamics.wp.hum.uu.nl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anguagedynamics.wp.hum.uu.n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9800" y="1975216"/>
            <a:ext cx="6477000" cy="1914144"/>
          </a:xfrm>
        </p:spPr>
        <p:txBody>
          <a:bodyPr/>
          <a:lstStyle/>
          <a:p>
            <a:r>
              <a:rPr lang="en-GB" b="1" dirty="0" smtClean="0"/>
              <a:t>Language Dynamics in the Dutch Golden Age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09800" y="4622800"/>
            <a:ext cx="6477000" cy="1607920"/>
          </a:xfrm>
        </p:spPr>
        <p:txBody>
          <a:bodyPr>
            <a:normAutofit/>
          </a:bodyPr>
          <a:lstStyle/>
          <a:p>
            <a:r>
              <a:rPr lang="nl-NL" sz="2800" b="1" dirty="0" err="1" smtClean="0"/>
              <a:t>Feike</a:t>
            </a:r>
            <a:r>
              <a:rPr lang="nl-NL" sz="2800" b="1" dirty="0" smtClean="0"/>
              <a:t> Dietz &amp; Marjo van Koppen</a:t>
            </a:r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://languagedynamics.wp.hum.uu.nl</a:t>
            </a:r>
            <a:r>
              <a:rPr lang="nl-NL" dirty="0" smtClean="0">
                <a:hlinkClick r:id="rId2"/>
              </a:rPr>
              <a:t>/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  <p:pic>
        <p:nvPicPr>
          <p:cNvPr id="2050" name="Picture 2" descr="C:\Users\Feike\AppData\Local\Microsoft\Windows\Temporary Internet Files\Content.IE5\EF85RJ9G\GW_header_language-dynamics-in-the-golden-age_1368x3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Influence</a:t>
            </a:r>
            <a:r>
              <a:rPr lang="nl-NL" dirty="0" smtClean="0"/>
              <a:t> of </a:t>
            </a:r>
            <a:r>
              <a:rPr lang="nl-NL" dirty="0" err="1" smtClean="0"/>
              <a:t>contexts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06186"/>
            <a:ext cx="7313613" cy="187133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Van Wanray: Doe die </a:t>
            </a:r>
            <a:r>
              <a:rPr lang="nl-NL" dirty="0" err="1" smtClean="0"/>
              <a:t>duer</a:t>
            </a:r>
            <a:r>
              <a:rPr lang="nl-NL" dirty="0" smtClean="0"/>
              <a:t> niet op </a:t>
            </a:r>
            <a:r>
              <a:rPr lang="nl-NL" dirty="0" err="1" smtClean="0"/>
              <a:t>gedaen</a:t>
            </a:r>
            <a:r>
              <a:rPr lang="nl-NL" dirty="0" smtClean="0"/>
              <a:t> woerden..</a:t>
            </a:r>
          </a:p>
          <a:p>
            <a:pPr lvl="1"/>
            <a:r>
              <a:rPr lang="nl-NL" dirty="0"/>
              <a:t>w</a:t>
            </a:r>
            <a:r>
              <a:rPr lang="nl-NL" dirty="0" smtClean="0"/>
              <a:t>oerden: </a:t>
            </a:r>
            <a:r>
              <a:rPr lang="nl-NL" dirty="0" err="1" smtClean="0"/>
              <a:t>preterite</a:t>
            </a:r>
            <a:endParaRPr lang="nl-NL" dirty="0" smtClean="0"/>
          </a:p>
          <a:p>
            <a:r>
              <a:rPr lang="nl-NL" dirty="0" err="1" smtClean="0"/>
              <a:t>Brother</a:t>
            </a:r>
            <a:r>
              <a:rPr lang="nl-NL" dirty="0" smtClean="0"/>
              <a:t> in </a:t>
            </a:r>
            <a:r>
              <a:rPr lang="nl-NL" dirty="0" err="1" smtClean="0"/>
              <a:t>law</a:t>
            </a:r>
            <a:r>
              <a:rPr lang="nl-NL" dirty="0" smtClean="0"/>
              <a:t>: De </a:t>
            </a:r>
            <a:r>
              <a:rPr lang="nl-NL" dirty="0" err="1" smtClean="0"/>
              <a:t>doer</a:t>
            </a:r>
            <a:r>
              <a:rPr lang="nl-NL" dirty="0" smtClean="0"/>
              <a:t> niet op </a:t>
            </a:r>
            <a:r>
              <a:rPr lang="nl-NL" dirty="0" err="1" smtClean="0"/>
              <a:t>gedaen</a:t>
            </a:r>
            <a:r>
              <a:rPr lang="nl-NL" dirty="0" smtClean="0"/>
              <a:t> wordende..</a:t>
            </a:r>
          </a:p>
          <a:p>
            <a:pPr lvl="1"/>
            <a:r>
              <a:rPr lang="nl-NL" dirty="0"/>
              <a:t>w</a:t>
            </a:r>
            <a:r>
              <a:rPr lang="nl-NL" dirty="0" smtClean="0"/>
              <a:t>ordende: present </a:t>
            </a:r>
            <a:r>
              <a:rPr lang="nl-NL" dirty="0" err="1" smtClean="0"/>
              <a:t>participle</a:t>
            </a:r>
            <a:r>
              <a:rPr lang="nl-NL" dirty="0" smtClean="0"/>
              <a:t>/ participium </a:t>
            </a:r>
            <a:r>
              <a:rPr lang="nl-NL" dirty="0" err="1" smtClean="0"/>
              <a:t>praesentis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/>
              <a:t>‘</a:t>
            </a:r>
            <a:r>
              <a:rPr lang="nl-NL" i="1" dirty="0" err="1" smtClean="0"/>
              <a:t>When</a:t>
            </a:r>
            <a:r>
              <a:rPr lang="nl-NL" i="1" dirty="0" smtClean="0"/>
              <a:t> </a:t>
            </a:r>
            <a:r>
              <a:rPr lang="nl-NL" i="1" dirty="0" err="1" smtClean="0"/>
              <a:t>the</a:t>
            </a:r>
            <a:r>
              <a:rPr lang="nl-NL" i="1" dirty="0" smtClean="0"/>
              <a:t> door </a:t>
            </a:r>
            <a:r>
              <a:rPr lang="nl-NL" i="1" dirty="0" err="1" smtClean="0"/>
              <a:t>wasn’t</a:t>
            </a:r>
            <a:r>
              <a:rPr lang="nl-NL" i="1" dirty="0" smtClean="0"/>
              <a:t> </a:t>
            </a:r>
            <a:r>
              <a:rPr lang="nl-NL" i="1" dirty="0" err="1" smtClean="0"/>
              <a:t>opened</a:t>
            </a:r>
            <a:r>
              <a:rPr lang="nl-NL" i="1" dirty="0" smtClean="0"/>
              <a:t>..’</a:t>
            </a:r>
          </a:p>
        </p:txBody>
      </p:sp>
      <p:pic>
        <p:nvPicPr>
          <p:cNvPr id="4098" name="Picture 2" descr="\\soliscom.uu.nl\uu\Users\4038355\My Documents\Desktop\Van Wanray\20171027_1200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51054" r="7906" b="38793"/>
          <a:stretch/>
        </p:blipFill>
        <p:spPr bwMode="auto">
          <a:xfrm>
            <a:off x="945585" y="1321757"/>
            <a:ext cx="7282428" cy="14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soliscom.uu.nl\uu\Users\4038355\My Documents\Desktop\Van Wanray\Biesman\20171027_1530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60459" r="3818" b="31793"/>
          <a:stretch/>
        </p:blipFill>
        <p:spPr bwMode="auto">
          <a:xfrm>
            <a:off x="945932" y="2921031"/>
            <a:ext cx="7282429" cy="109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625702" y="1679944"/>
            <a:ext cx="2275368" cy="1594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742660" y="3125972"/>
            <a:ext cx="2743200" cy="42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60600" y="3029316"/>
            <a:ext cx="6477000" cy="1914144"/>
          </a:xfrm>
        </p:spPr>
        <p:txBody>
          <a:bodyPr/>
          <a:lstStyle/>
          <a:p>
            <a:r>
              <a:rPr lang="nl-NL" b="1" dirty="0"/>
              <a:t>Language Dynamics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in </a:t>
            </a:r>
            <a:r>
              <a:rPr lang="nl-NL" b="1" dirty="0" err="1"/>
              <a:t>the</a:t>
            </a:r>
            <a:r>
              <a:rPr lang="nl-NL" b="1" dirty="0"/>
              <a:t> Dutch Golden Age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209800" y="4699000"/>
            <a:ext cx="6477000" cy="153172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2600" dirty="0" smtClean="0">
                <a:hlinkClick r:id="rId2"/>
              </a:rPr>
              <a:t>http</a:t>
            </a:r>
            <a:r>
              <a:rPr lang="nl-NL" sz="2600" dirty="0">
                <a:hlinkClick r:id="rId2"/>
              </a:rPr>
              <a:t>://languagedynamics.wp.hum.uu.nl</a:t>
            </a:r>
            <a:r>
              <a:rPr lang="nl-NL" sz="2600" dirty="0" smtClean="0">
                <a:hlinkClick r:id="rId2"/>
              </a:rPr>
              <a:t>/</a:t>
            </a:r>
            <a:r>
              <a:rPr lang="nl-NL" sz="2600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C:\Users\Feike\AppData\Local\Microsoft\Windows\Temporary Internet Files\Content.IE5\EF85RJ9G\GW_header_language-dynamics-in-the-golden-age_1368x300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01638"/>
            <a:ext cx="7313613" cy="868362"/>
          </a:xfrm>
        </p:spPr>
        <p:txBody>
          <a:bodyPr/>
          <a:lstStyle/>
          <a:p>
            <a:r>
              <a:rPr lang="nl-NL" dirty="0" smtClean="0"/>
              <a:t>Point of </a:t>
            </a:r>
            <a:r>
              <a:rPr lang="nl-NL" dirty="0" err="1" smtClean="0"/>
              <a:t>departure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0173" y="1542058"/>
            <a:ext cx="8013758" cy="52143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Seventeenth-century Dutch is a melting pot of</a:t>
            </a:r>
          </a:p>
          <a:p>
            <a:r>
              <a:rPr lang="en-GB" dirty="0" smtClean="0"/>
              <a:t>the preceding language phase Middle Dutch</a:t>
            </a:r>
          </a:p>
          <a:p>
            <a:r>
              <a:rPr lang="en-GB" dirty="0"/>
              <a:t>n</a:t>
            </a:r>
            <a:r>
              <a:rPr lang="en-GB" dirty="0" smtClean="0"/>
              <a:t>ew ways to construct words and sentences</a:t>
            </a:r>
          </a:p>
          <a:p>
            <a:pPr marL="0" indent="0">
              <a:buNone/>
            </a:pPr>
            <a:r>
              <a:rPr lang="en-GB" dirty="0" smtClean="0"/>
              <a:t>due to </a:t>
            </a:r>
          </a:p>
          <a:p>
            <a:r>
              <a:rPr lang="en-GB" dirty="0"/>
              <a:t>n</a:t>
            </a:r>
            <a:r>
              <a:rPr lang="en-GB" dirty="0" smtClean="0"/>
              <a:t>atural changes in the language (i.e. decline of case)</a:t>
            </a:r>
          </a:p>
          <a:p>
            <a:r>
              <a:rPr lang="en-GB" dirty="0"/>
              <a:t>a</a:t>
            </a:r>
            <a:r>
              <a:rPr lang="en-GB" dirty="0" smtClean="0"/>
              <a:t>rtificial changes: Dutch developed into the </a:t>
            </a:r>
            <a:r>
              <a:rPr lang="en-US" i="1" dirty="0" smtClean="0"/>
              <a:t>Lingua </a:t>
            </a:r>
            <a:r>
              <a:rPr lang="en-US" i="1" dirty="0"/>
              <a:t>Franca</a:t>
            </a:r>
            <a:r>
              <a:rPr lang="en-US" dirty="0"/>
              <a:t> of the newly formed Dutch </a:t>
            </a:r>
            <a:r>
              <a:rPr lang="en-US" dirty="0" smtClean="0"/>
              <a:t>Republic</a:t>
            </a:r>
            <a:r>
              <a:rPr lang="en-GB" dirty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migration</a:t>
            </a:r>
            <a:r>
              <a:rPr lang="en-US" dirty="0"/>
              <a:t>, </a:t>
            </a:r>
            <a:r>
              <a:rPr lang="en-US" dirty="0" smtClean="0"/>
              <a:t>rise of new literary genres, new vernacular domains (religion, science), </a:t>
            </a:r>
            <a:r>
              <a:rPr lang="en-US" dirty="0"/>
              <a:t>standardization processes. </a:t>
            </a:r>
            <a:endParaRPr lang="en-US" dirty="0" smtClean="0"/>
          </a:p>
          <a:p>
            <a:pPr marL="0" indent="0">
              <a:buNone/>
            </a:pPr>
            <a:r>
              <a:rPr lang="x-none" smtClean="0"/>
              <a:t>Within </a:t>
            </a:r>
            <a:r>
              <a:rPr lang="x-none"/>
              <a:t>this dynamic linguistic period we see a lot of </a:t>
            </a:r>
            <a:r>
              <a:rPr lang="x-none" smtClean="0"/>
              <a:t>variation</a:t>
            </a:r>
            <a:r>
              <a:rPr lang="nl-NL" dirty="0" smtClean="0"/>
              <a:t>.</a:t>
            </a: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845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173038"/>
            <a:ext cx="9144000" cy="868362"/>
          </a:xfrm>
        </p:spPr>
        <p:txBody>
          <a:bodyPr/>
          <a:lstStyle/>
          <a:p>
            <a:r>
              <a:rPr lang="nl-NL" dirty="0" err="1" smtClean="0"/>
              <a:t>Historical</a:t>
            </a:r>
            <a:r>
              <a:rPr lang="nl-NL" dirty="0" smtClean="0"/>
              <a:t> </a:t>
            </a:r>
            <a:r>
              <a:rPr lang="nl-NL" dirty="0" err="1" smtClean="0"/>
              <a:t>socio-linguistic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461000"/>
            <a:ext cx="7313613" cy="1219200"/>
          </a:xfrm>
        </p:spPr>
        <p:txBody>
          <a:bodyPr>
            <a:normAutofit fontScale="92500"/>
          </a:bodyPr>
          <a:lstStyle/>
          <a:p>
            <a:r>
              <a:rPr lang="nl-NL" dirty="0" err="1" smtClean="0"/>
              <a:t>Variation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groups</a:t>
            </a:r>
            <a:r>
              <a:rPr lang="nl-NL" dirty="0" smtClean="0"/>
              <a:t> of </a:t>
            </a:r>
            <a:r>
              <a:rPr lang="nl-NL" dirty="0" err="1" smtClean="0"/>
              <a:t>language</a:t>
            </a:r>
            <a:r>
              <a:rPr lang="nl-NL" dirty="0" smtClean="0"/>
              <a:t> users (gender, class)</a:t>
            </a:r>
          </a:p>
          <a:p>
            <a:r>
              <a:rPr lang="nl-NL" dirty="0" err="1" smtClean="0"/>
              <a:t>Example</a:t>
            </a:r>
            <a:r>
              <a:rPr lang="nl-NL" dirty="0" smtClean="0"/>
              <a:t>: Letters as Loot</a:t>
            </a:r>
            <a:endParaRPr lang="nl-NL" dirty="0"/>
          </a:p>
        </p:txBody>
      </p:sp>
      <p:pic>
        <p:nvPicPr>
          <p:cNvPr id="1026" name="Picture 2" descr="https://upload.wikimedia.org/wikipedia/commons/d/d0/Gekaapte-brieven-brief-elmertsz-enkhuizen-1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4" y="1374773"/>
            <a:ext cx="5222373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Variation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authors</a:t>
            </a:r>
            <a:r>
              <a:rPr lang="nl-NL" dirty="0" smtClean="0"/>
              <a:t>: intra-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variation</a:t>
            </a:r>
            <a:endParaRPr lang="nl-NL" dirty="0" smtClean="0"/>
          </a:p>
          <a:p>
            <a:r>
              <a:rPr lang="nl-NL" dirty="0" err="1" smtClean="0"/>
              <a:t>Example</a:t>
            </a:r>
            <a:r>
              <a:rPr lang="nl-NL" dirty="0" smtClean="0"/>
              <a:t>: Vondel </a:t>
            </a:r>
            <a:r>
              <a:rPr lang="nl-NL" dirty="0" err="1" smtClean="0"/>
              <a:t>and</a:t>
            </a:r>
            <a:r>
              <a:rPr lang="nl-NL" dirty="0" smtClean="0"/>
              <a:t> his </a:t>
            </a:r>
            <a:r>
              <a:rPr lang="nl-NL" dirty="0" err="1" smtClean="0"/>
              <a:t>such</a:t>
            </a:r>
            <a:r>
              <a:rPr lang="nl-NL" dirty="0" smtClean="0"/>
              <a:t>/</a:t>
            </a:r>
            <a:r>
              <a:rPr lang="nl-NL" dirty="0" err="1" smtClean="0"/>
              <a:t>so</a:t>
            </a:r>
            <a:r>
              <a:rPr lang="nl-NL" dirty="0" smtClean="0"/>
              <a:t>-</a:t>
            </a:r>
            <a:r>
              <a:rPr lang="nl-NL" dirty="0" err="1" smtClean="0"/>
              <a:t>adjective</a:t>
            </a:r>
            <a:r>
              <a:rPr lang="nl-NL" dirty="0" smtClean="0"/>
              <a:t>-a </a:t>
            </a:r>
            <a:r>
              <a:rPr lang="nl-NL" dirty="0" err="1" smtClean="0"/>
              <a:t>constructions</a:t>
            </a:r>
            <a:r>
              <a:rPr lang="nl-NL" dirty="0" smtClean="0"/>
              <a:t>:</a:t>
            </a:r>
          </a:p>
          <a:p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1930400" y="3594775"/>
            <a:ext cx="5245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nl-NL" dirty="0"/>
              <a:t>Zo harden proef </a:t>
            </a:r>
          </a:p>
          <a:p>
            <a:pPr marL="342900" indent="-342900">
              <a:buAutoNum type="alphaLcPeriod"/>
            </a:pPr>
            <a:endParaRPr lang="nl-NL" dirty="0"/>
          </a:p>
          <a:p>
            <a:pPr marL="342900" indent="-342900">
              <a:buAutoNum type="alphaLcPeriod"/>
            </a:pPr>
            <a:r>
              <a:rPr lang="nl-NL" dirty="0" err="1"/>
              <a:t>Zulcken</a:t>
            </a:r>
            <a:r>
              <a:rPr lang="nl-NL" dirty="0"/>
              <a:t> harden proef</a:t>
            </a:r>
          </a:p>
          <a:p>
            <a:pPr marL="342900" indent="-342900">
              <a:buAutoNum type="alphaLcPeriod"/>
            </a:pPr>
            <a:endParaRPr lang="nl-NL" dirty="0"/>
          </a:p>
          <a:p>
            <a:pPr marL="342900" indent="-342900">
              <a:buAutoNum type="alphaLcPeriod"/>
            </a:pPr>
            <a:r>
              <a:rPr lang="nl-NL" dirty="0"/>
              <a:t>Zoo kort een tijd</a:t>
            </a:r>
          </a:p>
          <a:p>
            <a:pPr marL="342900" indent="-342900">
              <a:buAutoNum type="alphaLcPeriod"/>
            </a:pPr>
            <a:endParaRPr lang="nl-NL" dirty="0"/>
          </a:p>
          <a:p>
            <a:pPr marL="342900" indent="-342900">
              <a:buAutoNum type="alphaLcPeriod"/>
            </a:pPr>
            <a:r>
              <a:rPr lang="nl-NL" dirty="0" err="1"/>
              <a:t>Zulck</a:t>
            </a:r>
            <a:r>
              <a:rPr lang="nl-NL" dirty="0"/>
              <a:t> een’ korten </a:t>
            </a:r>
            <a:r>
              <a:rPr lang="nl-NL" dirty="0" err="1"/>
              <a:t>tijt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1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100" y="249238"/>
            <a:ext cx="7313613" cy="868362"/>
          </a:xfrm>
        </p:spPr>
        <p:txBody>
          <a:bodyPr/>
          <a:lstStyle/>
          <a:p>
            <a:r>
              <a:rPr lang="nl-NL" dirty="0" err="1" smtClean="0"/>
              <a:t>Interdisciplinary</a:t>
            </a:r>
            <a:r>
              <a:rPr lang="nl-NL" dirty="0" smtClean="0"/>
              <a:t> approach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366838"/>
            <a:ext cx="7313613" cy="4056062"/>
          </a:xfrm>
        </p:spPr>
        <p:txBody>
          <a:bodyPr/>
          <a:lstStyle/>
          <a:p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system</a:t>
            </a:r>
          </a:p>
          <a:p>
            <a:r>
              <a:rPr lang="nl-NL" dirty="0" err="1" smtClean="0"/>
              <a:t>Literary</a:t>
            </a:r>
            <a:r>
              <a:rPr lang="nl-NL" dirty="0" smtClean="0"/>
              <a:t> / </a:t>
            </a:r>
            <a:r>
              <a:rPr lang="nl-NL" dirty="0" err="1" smtClean="0"/>
              <a:t>cultural</a:t>
            </a:r>
            <a:r>
              <a:rPr lang="nl-NL" dirty="0" smtClean="0"/>
              <a:t> context</a:t>
            </a:r>
            <a:endParaRPr lang="nl-NL" dirty="0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3"/>
          <a:stretch/>
        </p:blipFill>
        <p:spPr>
          <a:xfrm>
            <a:off x="1209358" y="2878138"/>
            <a:ext cx="7031355" cy="347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8134" y="1490131"/>
            <a:ext cx="7907866" cy="5129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/>
              <a:t>Research </a:t>
            </a:r>
            <a:r>
              <a:rPr lang="nl-NL" b="1" dirty="0" err="1" smtClean="0"/>
              <a:t>questions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err="1" smtClean="0"/>
              <a:t>What</a:t>
            </a:r>
            <a:r>
              <a:rPr lang="nl-NL" dirty="0" smtClean="0"/>
              <a:t> are the </a:t>
            </a:r>
            <a:r>
              <a:rPr lang="nl-NL" dirty="0" err="1" smtClean="0"/>
              <a:t>patterns</a:t>
            </a:r>
            <a:r>
              <a:rPr lang="nl-NL" dirty="0" smtClean="0"/>
              <a:t> of intra-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variation</a:t>
            </a:r>
            <a:r>
              <a:rPr lang="nl-NL" dirty="0" smtClean="0"/>
              <a:t> in 17th </a:t>
            </a:r>
            <a:r>
              <a:rPr lang="nl-NL" dirty="0" err="1" smtClean="0"/>
              <a:t>century</a:t>
            </a:r>
            <a:r>
              <a:rPr lang="nl-NL" dirty="0" smtClean="0"/>
              <a:t> Dutch?</a:t>
            </a:r>
          </a:p>
          <a:p>
            <a:pPr marL="0" indent="0">
              <a:buNone/>
            </a:pPr>
            <a:r>
              <a:rPr lang="nl-NL" dirty="0" smtClean="0"/>
              <a:t>How </a:t>
            </a:r>
            <a:r>
              <a:rPr lang="nl-NL" dirty="0" err="1" smtClean="0"/>
              <a:t>can</a:t>
            </a:r>
            <a:r>
              <a:rPr lang="nl-NL" dirty="0" smtClean="0"/>
              <a:t> we account </a:t>
            </a:r>
            <a:r>
              <a:rPr lang="nl-NL" dirty="0" err="1" smtClean="0"/>
              <a:t>for</a:t>
            </a:r>
            <a:r>
              <a:rPr lang="nl-NL" dirty="0" smtClean="0"/>
              <a:t> intra-</a:t>
            </a:r>
            <a:r>
              <a:rPr lang="nl-NL" dirty="0" err="1" smtClean="0"/>
              <a:t>author</a:t>
            </a:r>
            <a:r>
              <a:rPr lang="nl-NL" dirty="0" smtClean="0"/>
              <a:t> </a:t>
            </a:r>
            <a:r>
              <a:rPr lang="nl-NL" dirty="0" err="1" smtClean="0"/>
              <a:t>variation</a:t>
            </a:r>
            <a:r>
              <a:rPr lang="nl-NL" dirty="0"/>
              <a:t> </a:t>
            </a:r>
            <a:r>
              <a:rPr lang="nl-NL" dirty="0" smtClean="0"/>
              <a:t>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period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b="1" dirty="0" smtClean="0"/>
              <a:t>Hypothesis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en-US" dirty="0"/>
              <a:t>The patterns of intra-author variation</a:t>
            </a:r>
            <a:r>
              <a:rPr lang="en-US" i="1" dirty="0"/>
              <a:t> </a:t>
            </a:r>
            <a:r>
              <a:rPr lang="en-US" dirty="0"/>
              <a:t>in 17th-century Dutch result from the interaction between the internal language system of a language user and the social/literary-cultural contexts the language is used </a:t>
            </a:r>
            <a:r>
              <a:rPr lang="en-US" dirty="0" smtClean="0"/>
              <a:t>in. The </a:t>
            </a:r>
            <a:r>
              <a:rPr lang="en-US" dirty="0"/>
              <a:t>internal language system of authors makes available a particular range of variation, which is then systematically and pattern-wise used by authors in different contexts.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9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7465" y="325438"/>
            <a:ext cx="7313613" cy="868362"/>
          </a:xfrm>
        </p:spPr>
        <p:txBody>
          <a:bodyPr/>
          <a:lstStyle/>
          <a:p>
            <a:r>
              <a:rPr lang="nl-NL" dirty="0" smtClean="0"/>
              <a:t>Three </a:t>
            </a:r>
            <a:r>
              <a:rPr lang="nl-NL" dirty="0" err="1" smtClean="0"/>
              <a:t>subprojects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1" t="40923" r="16127" b="36030"/>
          <a:stretch/>
        </p:blipFill>
        <p:spPr bwMode="auto">
          <a:xfrm>
            <a:off x="203200" y="1193800"/>
            <a:ext cx="8736564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0" t="16463" r="14733" b="19566"/>
          <a:stretch/>
        </p:blipFill>
        <p:spPr bwMode="auto">
          <a:xfrm>
            <a:off x="2806699" y="3378430"/>
            <a:ext cx="6950231" cy="443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https://languagedynamics.hum.uu.nl/ouroboro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5" y="4085849"/>
            <a:ext cx="2963333" cy="2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" y="4085849"/>
            <a:ext cx="52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3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8098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err="1" smtClean="0"/>
              <a:t>Subproject</a:t>
            </a:r>
            <a:r>
              <a:rPr lang="nl-NL" sz="4000" dirty="0" smtClean="0"/>
              <a:t> 2:</a:t>
            </a:r>
            <a:br>
              <a:rPr lang="nl-NL" sz="4000" dirty="0" smtClean="0"/>
            </a:br>
            <a:r>
              <a:rPr lang="nl-NL" sz="4000" dirty="0" err="1" smtClean="0"/>
              <a:t>social</a:t>
            </a:r>
            <a:r>
              <a:rPr lang="nl-NL" sz="4000" dirty="0" smtClean="0"/>
              <a:t> </a:t>
            </a:r>
            <a:r>
              <a:rPr lang="nl-NL" sz="4000" dirty="0" err="1" smtClean="0"/>
              <a:t>and</a:t>
            </a:r>
            <a:r>
              <a:rPr lang="nl-NL" sz="4000" dirty="0" smtClean="0"/>
              <a:t> </a:t>
            </a:r>
            <a:r>
              <a:rPr lang="nl-NL" sz="4000" dirty="0" err="1" smtClean="0"/>
              <a:t>literary-cultural</a:t>
            </a:r>
            <a:r>
              <a:rPr lang="nl-NL" sz="4000" dirty="0" smtClean="0"/>
              <a:t> context</a:t>
            </a:r>
            <a:endParaRPr lang="nl-NL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614745" cy="2316601"/>
          </a:xfrm>
        </p:spPr>
        <p:txBody>
          <a:bodyPr>
            <a:normAutofit lnSpcReduction="10000"/>
          </a:bodyPr>
          <a:lstStyle/>
          <a:p>
            <a:r>
              <a:rPr lang="nl-NL" dirty="0" err="1" smtClean="0"/>
              <a:t>Influence</a:t>
            </a:r>
            <a:r>
              <a:rPr lang="nl-NL" dirty="0" smtClean="0"/>
              <a:t> of different </a:t>
            </a:r>
            <a:r>
              <a:rPr lang="nl-NL" dirty="0" err="1" smtClean="0"/>
              <a:t>contexts</a:t>
            </a:r>
            <a:r>
              <a:rPr lang="nl-NL" dirty="0" smtClean="0"/>
              <a:t> on </a:t>
            </a:r>
            <a:r>
              <a:rPr lang="nl-NL" dirty="0" err="1" smtClean="0"/>
              <a:t>variation</a:t>
            </a:r>
            <a:endParaRPr lang="nl-NL" dirty="0" smtClean="0"/>
          </a:p>
          <a:p>
            <a:r>
              <a:rPr lang="nl-NL" dirty="0" err="1" smtClean="0"/>
              <a:t>Function</a:t>
            </a:r>
            <a:r>
              <a:rPr lang="nl-NL" dirty="0" smtClean="0"/>
              <a:t> of </a:t>
            </a:r>
            <a:r>
              <a:rPr lang="nl-NL" dirty="0" err="1" smtClean="0"/>
              <a:t>variation</a:t>
            </a:r>
            <a:endParaRPr lang="nl-NL" dirty="0" smtClean="0"/>
          </a:p>
          <a:p>
            <a:r>
              <a:rPr lang="nl-NL" dirty="0" smtClean="0"/>
              <a:t>Case </a:t>
            </a:r>
            <a:r>
              <a:rPr lang="nl-NL" dirty="0" err="1" smtClean="0"/>
              <a:t>study</a:t>
            </a:r>
            <a:r>
              <a:rPr lang="nl-NL" dirty="0" smtClean="0"/>
              <a:t>: </a:t>
            </a:r>
            <a:r>
              <a:rPr lang="nl-NL" dirty="0" err="1" smtClean="0"/>
              <a:t>the</a:t>
            </a:r>
            <a:r>
              <a:rPr lang="nl-NL" dirty="0" smtClean="0"/>
              <a:t> memoires of </a:t>
            </a:r>
            <a:r>
              <a:rPr lang="nl-NL" dirty="0" err="1" smtClean="0"/>
              <a:t>the</a:t>
            </a:r>
            <a:r>
              <a:rPr lang="nl-NL" dirty="0" smtClean="0"/>
              <a:t> remonstrant </a:t>
            </a:r>
            <a:r>
              <a:rPr lang="nl-NL" dirty="0" err="1" smtClean="0"/>
              <a:t>widow</a:t>
            </a:r>
            <a:r>
              <a:rPr lang="nl-NL" dirty="0" smtClean="0"/>
              <a:t> </a:t>
            </a:r>
            <a:r>
              <a:rPr lang="nl-NL" dirty="0" err="1" smtClean="0"/>
              <a:t>Willemken</a:t>
            </a:r>
            <a:r>
              <a:rPr lang="nl-NL" dirty="0" smtClean="0"/>
              <a:t> van Wanray  (ca. 1573-1647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Language as </a:t>
            </a:r>
            <a:r>
              <a:rPr lang="nl-NL" dirty="0" err="1" smtClean="0"/>
              <a:t>weapon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57" y="4051739"/>
            <a:ext cx="867094" cy="150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soliscom.uu.nl\uu\Users\4038355\My Documents\Desktop\Van Wanray\20171027_124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t="2950" r="15691" b="4075"/>
          <a:stretch/>
        </p:blipFill>
        <p:spPr bwMode="auto">
          <a:xfrm>
            <a:off x="1469944" y="4051739"/>
            <a:ext cx="3911709" cy="266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oliscom.uu.nl\uu\Users\4038355\My Documents\Desktop\Van Wanray\20171027_1456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9" t="60881" r="13104" b="13870"/>
          <a:stretch/>
        </p:blipFill>
        <p:spPr bwMode="auto">
          <a:xfrm>
            <a:off x="5502156" y="5667486"/>
            <a:ext cx="2395391" cy="104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soliscom.uu.nl\uu\Users\4038355\My Documents\Desktop\Van Wanray\IMG-20171027-WA00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9" r="16207"/>
          <a:stretch/>
        </p:blipFill>
        <p:spPr bwMode="auto">
          <a:xfrm>
            <a:off x="6460983" y="4051739"/>
            <a:ext cx="1436564" cy="150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2417"/>
            <a:ext cx="7551683" cy="52341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Ende </a:t>
            </a:r>
            <a:r>
              <a:rPr lang="nl-NL" dirty="0" err="1"/>
              <a:t>deede</a:t>
            </a:r>
            <a:r>
              <a:rPr lang="nl-NL" dirty="0"/>
              <a:t> </a:t>
            </a:r>
            <a:r>
              <a:rPr lang="nl-NL" dirty="0" err="1"/>
              <a:t>myn</a:t>
            </a:r>
            <a:r>
              <a:rPr lang="nl-NL" dirty="0"/>
              <a:t> </a:t>
            </a:r>
            <a:r>
              <a:rPr lang="nl-NL" dirty="0" err="1"/>
              <a:t>huys</a:t>
            </a:r>
            <a:r>
              <a:rPr lang="nl-NL" dirty="0"/>
              <a:t>   ende   die </a:t>
            </a:r>
            <a:r>
              <a:rPr lang="nl-NL" dirty="0" err="1"/>
              <a:t>straete</a:t>
            </a:r>
            <a:r>
              <a:rPr lang="nl-NL" dirty="0"/>
              <a:t> </a:t>
            </a:r>
            <a:r>
              <a:rPr lang="nl-NL" dirty="0" err="1"/>
              <a:t>wael</a:t>
            </a:r>
            <a:r>
              <a:rPr lang="nl-NL" dirty="0"/>
              <a:t>  </a:t>
            </a:r>
            <a:r>
              <a:rPr lang="nl-NL" dirty="0" err="1"/>
              <a:t>sterck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   </a:t>
            </a:r>
            <a:r>
              <a:rPr lang="nl-NL" dirty="0" err="1">
                <a:solidFill>
                  <a:srgbClr val="FF0000"/>
                </a:solidFill>
              </a:rPr>
              <a:t>did</a:t>
            </a:r>
            <a:r>
              <a:rPr lang="nl-NL" dirty="0">
                <a:solidFill>
                  <a:srgbClr val="FF0000"/>
                </a:solidFill>
              </a:rPr>
              <a:t>   </a:t>
            </a:r>
            <a:r>
              <a:rPr lang="nl-NL" dirty="0" err="1" smtClean="0">
                <a:solidFill>
                  <a:srgbClr val="FF0000"/>
                </a:solidFill>
              </a:rPr>
              <a:t>my</a:t>
            </a:r>
            <a:r>
              <a:rPr lang="nl-NL" dirty="0" smtClean="0">
                <a:solidFill>
                  <a:srgbClr val="FF0000"/>
                </a:solidFill>
              </a:rPr>
              <a:t>    </a:t>
            </a:r>
            <a:r>
              <a:rPr lang="nl-NL" dirty="0">
                <a:solidFill>
                  <a:srgbClr val="FF0000"/>
                </a:solidFill>
              </a:rPr>
              <a:t>house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   </a:t>
            </a:r>
            <a:r>
              <a:rPr lang="nl-NL" dirty="0" err="1">
                <a:solidFill>
                  <a:srgbClr val="FF0000"/>
                </a:solidFill>
              </a:rPr>
              <a:t>the</a:t>
            </a:r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 err="1">
                <a:solidFill>
                  <a:srgbClr val="FF0000"/>
                </a:solidFill>
              </a:rPr>
              <a:t>street</a:t>
            </a:r>
            <a:r>
              <a:rPr lang="nl-NL" dirty="0">
                <a:solidFill>
                  <a:srgbClr val="FF0000"/>
                </a:solidFill>
              </a:rPr>
              <a:t>  </a:t>
            </a:r>
            <a:r>
              <a:rPr lang="nl-NL" dirty="0" smtClean="0">
                <a:solidFill>
                  <a:srgbClr val="FF0000"/>
                </a:solidFill>
              </a:rPr>
              <a:t>well  </a:t>
            </a:r>
            <a:r>
              <a:rPr lang="nl-NL" dirty="0" err="1">
                <a:solidFill>
                  <a:srgbClr val="FF0000"/>
                </a:solidFill>
              </a:rPr>
              <a:t>strongly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err="1"/>
              <a:t>besetten</a:t>
            </a:r>
            <a:r>
              <a:rPr lang="nl-NL" dirty="0"/>
              <a:t>, min   of    meer </a:t>
            </a:r>
            <a:r>
              <a:rPr lang="nl-NL" dirty="0" err="1"/>
              <a:t>alsoff</a:t>
            </a:r>
            <a:r>
              <a:rPr lang="nl-NL" dirty="0"/>
              <a:t> </a:t>
            </a:r>
            <a:r>
              <a:rPr lang="nl-NL" dirty="0" err="1"/>
              <a:t>hy</a:t>
            </a:r>
            <a:r>
              <a:rPr lang="nl-NL" dirty="0"/>
              <a:t> een </a:t>
            </a:r>
            <a:r>
              <a:rPr lang="nl-NL" dirty="0" err="1"/>
              <a:t>hoerhuys</a:t>
            </a:r>
            <a:r>
              <a:rPr lang="nl-NL" dirty="0"/>
              <a:t>      </a:t>
            </a:r>
            <a:r>
              <a:rPr lang="nl-NL" dirty="0" err="1"/>
              <a:t>offte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>
                <a:solidFill>
                  <a:srgbClr val="FF0000"/>
                </a:solidFill>
              </a:rPr>
              <a:t>occupy</a:t>
            </a:r>
            <a:r>
              <a:rPr lang="nl-NL" dirty="0">
                <a:solidFill>
                  <a:srgbClr val="FF0000"/>
                </a:solidFill>
              </a:rPr>
              <a:t>,   </a:t>
            </a:r>
            <a:r>
              <a:rPr lang="nl-NL" dirty="0" smtClean="0">
                <a:solidFill>
                  <a:srgbClr val="FF0000"/>
                </a:solidFill>
              </a:rPr>
              <a:t>more </a:t>
            </a:r>
            <a:r>
              <a:rPr lang="nl-NL" dirty="0">
                <a:solidFill>
                  <a:srgbClr val="FF0000"/>
                </a:solidFill>
              </a:rPr>
              <a:t>ore </a:t>
            </a:r>
            <a:r>
              <a:rPr lang="nl-NL" dirty="0" smtClean="0">
                <a:solidFill>
                  <a:srgbClr val="FF0000"/>
                </a:solidFill>
              </a:rPr>
              <a:t>  </a:t>
            </a:r>
            <a:r>
              <a:rPr lang="nl-NL" dirty="0" err="1" smtClean="0">
                <a:solidFill>
                  <a:srgbClr val="FF0000"/>
                </a:solidFill>
              </a:rPr>
              <a:t>less</a:t>
            </a:r>
            <a:r>
              <a:rPr lang="nl-NL" dirty="0" smtClean="0">
                <a:solidFill>
                  <a:srgbClr val="FF0000"/>
                </a:solidFill>
              </a:rPr>
              <a:t>    as </a:t>
            </a: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  </a:t>
            </a:r>
            <a:r>
              <a:rPr lang="nl-NL" dirty="0" smtClean="0">
                <a:solidFill>
                  <a:srgbClr val="FF0000"/>
                </a:solidFill>
              </a:rPr>
              <a:t>he </a:t>
            </a:r>
            <a:r>
              <a:rPr lang="nl-NL" dirty="0">
                <a:solidFill>
                  <a:srgbClr val="FF0000"/>
                </a:solidFill>
              </a:rPr>
              <a:t>a </a:t>
            </a:r>
            <a:r>
              <a:rPr lang="nl-NL" dirty="0" smtClean="0">
                <a:solidFill>
                  <a:srgbClr val="FF0000"/>
                </a:solidFill>
              </a:rPr>
              <a:t>   </a:t>
            </a:r>
            <a:r>
              <a:rPr lang="nl-NL" dirty="0" err="1" smtClean="0">
                <a:solidFill>
                  <a:srgbClr val="FF0000"/>
                </a:solidFill>
              </a:rPr>
              <a:t>whore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>
                <a:solidFill>
                  <a:srgbClr val="FF0000"/>
                </a:solidFill>
              </a:rPr>
              <a:t>house </a:t>
            </a:r>
            <a:r>
              <a:rPr lang="nl-NL" dirty="0" err="1">
                <a:solidFill>
                  <a:srgbClr val="FF0000"/>
                </a:solidFill>
              </a:rPr>
              <a:t>if</a:t>
            </a:r>
            <a:r>
              <a:rPr lang="nl-NL" dirty="0">
                <a:solidFill>
                  <a:srgbClr val="FF0000"/>
                </a:solidFill>
              </a:rPr>
              <a:t>    </a:t>
            </a: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err="1" smtClean="0"/>
              <a:t>daer</a:t>
            </a:r>
            <a:r>
              <a:rPr lang="nl-NL" dirty="0" smtClean="0"/>
              <a:t> </a:t>
            </a:r>
            <a:r>
              <a:rPr lang="nl-NL" dirty="0" err="1" smtClean="0"/>
              <a:t>aender</a:t>
            </a:r>
            <a:r>
              <a:rPr lang="nl-NL" dirty="0" smtClean="0"/>
              <a:t> </a:t>
            </a:r>
            <a:r>
              <a:rPr lang="nl-NL" dirty="0"/>
              <a:t>boeven en </a:t>
            </a:r>
            <a:r>
              <a:rPr lang="nl-NL" dirty="0" err="1"/>
              <a:t>schelemen</a:t>
            </a:r>
            <a:r>
              <a:rPr lang="nl-NL" dirty="0"/>
              <a:t> </a:t>
            </a:r>
            <a:r>
              <a:rPr lang="nl-NL" dirty="0" err="1"/>
              <a:t>waeren</a:t>
            </a:r>
            <a:r>
              <a:rPr lang="nl-NL" dirty="0"/>
              <a:t> </a:t>
            </a:r>
            <a:r>
              <a:rPr lang="nl-NL" dirty="0" err="1"/>
              <a:t>gelosiert</a:t>
            </a:r>
            <a:r>
              <a:rPr lang="nl-NL" dirty="0"/>
              <a:t> </a:t>
            </a:r>
            <a:r>
              <a:rPr lang="nl-NL" dirty="0" smtClean="0"/>
              <a:t>geweest</a:t>
            </a:r>
            <a:endParaRPr lang="nl-NL" dirty="0"/>
          </a:p>
          <a:p>
            <a:pPr marL="0" indent="0">
              <a:buNone/>
            </a:pPr>
            <a:r>
              <a:rPr lang="nl-NL" dirty="0" err="1">
                <a:solidFill>
                  <a:srgbClr val="FF0000"/>
                </a:solidFill>
              </a:rPr>
              <a:t>t</a:t>
            </a:r>
            <a:r>
              <a:rPr lang="nl-NL" dirty="0" err="1" smtClean="0">
                <a:solidFill>
                  <a:srgbClr val="FF0000"/>
                </a:solidFill>
              </a:rPr>
              <a:t>here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other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thieves</a:t>
            </a:r>
            <a:r>
              <a:rPr lang="nl-NL" dirty="0" smtClean="0">
                <a:solidFill>
                  <a:srgbClr val="FF0000"/>
                </a:solidFill>
              </a:rPr>
              <a:t>  </a:t>
            </a:r>
            <a:r>
              <a:rPr lang="nl-NL" dirty="0" err="1">
                <a:solidFill>
                  <a:srgbClr val="FF0000"/>
                </a:solidFill>
              </a:rPr>
              <a:t>and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knaves</a:t>
            </a:r>
            <a:r>
              <a:rPr lang="nl-NL" dirty="0">
                <a:solidFill>
                  <a:srgbClr val="FF0000"/>
                </a:solidFill>
              </a:rPr>
              <a:t>      </a:t>
            </a:r>
            <a:r>
              <a:rPr lang="nl-NL" dirty="0" err="1">
                <a:solidFill>
                  <a:srgbClr val="FF0000"/>
                </a:solidFill>
              </a:rPr>
              <a:t>were</a:t>
            </a:r>
            <a:r>
              <a:rPr lang="nl-NL" dirty="0">
                <a:solidFill>
                  <a:srgbClr val="FF0000"/>
                </a:solidFill>
              </a:rPr>
              <a:t>      </a:t>
            </a:r>
            <a:r>
              <a:rPr lang="nl-NL" dirty="0" err="1">
                <a:solidFill>
                  <a:srgbClr val="FF0000"/>
                </a:solidFill>
              </a:rPr>
              <a:t>stayed</a:t>
            </a:r>
            <a:r>
              <a:rPr lang="nl-NL" dirty="0">
                <a:solidFill>
                  <a:srgbClr val="FF0000"/>
                </a:solidFill>
              </a:rPr>
              <a:t>      </a:t>
            </a:r>
            <a:r>
              <a:rPr lang="nl-NL" dirty="0" smtClean="0">
                <a:solidFill>
                  <a:srgbClr val="FF0000"/>
                </a:solidFill>
              </a:rPr>
              <a:t>been</a:t>
            </a:r>
          </a:p>
          <a:p>
            <a:pPr marL="0" indent="0">
              <a:buNone/>
            </a:pPr>
            <a:r>
              <a:rPr lang="en-US" dirty="0" err="1"/>
              <a:t>hadde</a:t>
            </a:r>
            <a:r>
              <a:rPr lang="en-US" dirty="0"/>
              <a:t> </a:t>
            </a:r>
            <a:r>
              <a:rPr lang="en-US" dirty="0" err="1"/>
              <a:t>wille</a:t>
            </a:r>
            <a:r>
              <a:rPr lang="en-US" dirty="0"/>
              <a:t> </a:t>
            </a:r>
            <a:r>
              <a:rPr lang="en-US" dirty="0" err="1" smtClean="0"/>
              <a:t>bystormmene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ad     want to storm.</a:t>
            </a:r>
          </a:p>
          <a:p>
            <a:pPr marL="0" indent="0">
              <a:buNone/>
            </a:pPr>
            <a:r>
              <a:rPr lang="en-US" sz="2200" i="1" dirty="0"/>
              <a:t>‘He occupied my house as if he wanted to assault a house of whores or thieves</a:t>
            </a:r>
            <a:r>
              <a:rPr lang="en-US" sz="2200" i="1" dirty="0" smtClean="0"/>
              <a:t>’</a:t>
            </a:r>
          </a:p>
          <a:p>
            <a:pPr marL="0" indent="0">
              <a:buNone/>
            </a:pPr>
            <a:r>
              <a:rPr lang="en-US" sz="2200" b="1" dirty="0" smtClean="0">
                <a:sym typeface="Wingdings" panose="05000000000000000000" pitchFamily="2" charset="2"/>
              </a:rPr>
              <a:t> Doubling construction as marker of an evaluative section</a:t>
            </a:r>
            <a:endParaRPr lang="en-US" sz="2200" b="1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98582" y="2916622"/>
            <a:ext cx="3452648" cy="1403131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187927"/>
            <a:ext cx="7313613" cy="868362"/>
          </a:xfrm>
        </p:spPr>
        <p:txBody>
          <a:bodyPr/>
          <a:lstStyle/>
          <a:p>
            <a:r>
              <a:rPr lang="nl-NL" dirty="0" err="1" smtClean="0"/>
              <a:t>Function</a:t>
            </a:r>
            <a:r>
              <a:rPr lang="nl-NL" dirty="0" smtClean="0"/>
              <a:t> of </a:t>
            </a:r>
            <a:r>
              <a:rPr lang="nl-NL" dirty="0" err="1" smtClean="0"/>
              <a:t>variation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468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tpot">
  <a:themeElements>
    <a:clrScheme name="Inktpot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tpot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tpo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Inktpot.thmx</Template>
  <TotalTime>0</TotalTime>
  <Words>425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Inktpot</vt:lpstr>
      <vt:lpstr>Language Dynamics in the Dutch Golden Age</vt:lpstr>
      <vt:lpstr>Point of departure</vt:lpstr>
      <vt:lpstr>Historical socio-linguistic perspective</vt:lpstr>
      <vt:lpstr>Our perspective</vt:lpstr>
      <vt:lpstr>Interdisciplinary approach</vt:lpstr>
      <vt:lpstr>Questions</vt:lpstr>
      <vt:lpstr>Three subprojects</vt:lpstr>
      <vt:lpstr>Subproject 2: social and literary-cultural context</vt:lpstr>
      <vt:lpstr>Function of variation</vt:lpstr>
      <vt:lpstr>Influence of contexts</vt:lpstr>
      <vt:lpstr>Language Dynamics  in the Dutch Golden 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 van Koppen</dc:creator>
  <cp:lastModifiedBy>Noort, C.J. van den (Cora)</cp:lastModifiedBy>
  <cp:revision>110</cp:revision>
  <dcterms:created xsi:type="dcterms:W3CDTF">2016-01-27T12:20:47Z</dcterms:created>
  <dcterms:modified xsi:type="dcterms:W3CDTF">2017-11-21T15:26:01Z</dcterms:modified>
</cp:coreProperties>
</file>