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1"/>
  </p:notesMasterIdLst>
  <p:sldIdLst>
    <p:sldId id="256" r:id="rId2"/>
    <p:sldId id="264" r:id="rId3"/>
    <p:sldId id="258" r:id="rId4"/>
    <p:sldId id="270" r:id="rId5"/>
    <p:sldId id="262" r:id="rId6"/>
    <p:sldId id="263" r:id="rId7"/>
    <p:sldId id="276" r:id="rId8"/>
    <p:sldId id="260" r:id="rId9"/>
    <p:sldId id="271" r:id="rId10"/>
    <p:sldId id="265" r:id="rId11"/>
    <p:sldId id="272" r:id="rId12"/>
    <p:sldId id="273" r:id="rId13"/>
    <p:sldId id="275" r:id="rId14"/>
    <p:sldId id="277" r:id="rId15"/>
    <p:sldId id="279" r:id="rId16"/>
    <p:sldId id="268" r:id="rId17"/>
    <p:sldId id="278" r:id="rId18"/>
    <p:sldId id="280" r:id="rId19"/>
    <p:sldId id="281" r:id="rId20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29" autoAdjust="0"/>
    <p:restoredTop sz="94660"/>
  </p:normalViewPr>
  <p:slideViewPr>
    <p:cSldViewPr>
      <p:cViewPr>
        <p:scale>
          <a:sx n="50" d="100"/>
          <a:sy n="50" d="100"/>
        </p:scale>
        <p:origin x="-1794" y="-13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70F25C-72DA-4538-91B5-740C7A06887A}" type="datetimeFigureOut">
              <a:rPr lang="nl-NL" smtClean="0"/>
              <a:t>24-5-2017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A9A7E-9CA6-44C7-903C-08B963B59EB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9812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A9A7E-9CA6-44C7-903C-08B963B59EBF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0657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0533676">
            <a:off x="618027" y="3923015"/>
            <a:ext cx="2508736" cy="2527488"/>
            <a:chOff x="494947" y="417279"/>
            <a:chExt cx="2417578" cy="2421351"/>
          </a:xfrm>
        </p:grpSpPr>
        <p:sp>
          <p:nvSpPr>
            <p:cNvPr id="12" name="Freeform 11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935" y="417279"/>
              <a:ext cx="2321590" cy="2321590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456" y="436040"/>
              <a:ext cx="404704" cy="461174"/>
            </a:xfrm>
            <a:prstGeom prst="rect">
              <a:avLst/>
            </a:prstGeom>
          </p:spPr>
        </p:pic>
        <p:pic>
          <p:nvPicPr>
            <p:cNvPr id="15" name="Picture 14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37932" y="2282410"/>
              <a:ext cx="404704" cy="461174"/>
            </a:xfrm>
            <a:prstGeom prst="rect">
              <a:avLst/>
            </a:prstGeom>
          </p:spPr>
        </p:pic>
      </p:grpSp>
      <p:pic>
        <p:nvPicPr>
          <p:cNvPr id="8" name="Picture 7" descr="TitleCar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3346">
            <a:off x="2856203" y="2587842"/>
            <a:ext cx="5773084" cy="3850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5792"/>
            <a:ext cx="4847038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66916"/>
            <a:ext cx="4836456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292" y="5061539"/>
            <a:ext cx="1968535" cy="534991"/>
          </a:xfrm>
        </p:spPr>
        <p:txBody>
          <a:bodyPr anchor="t"/>
          <a:lstStyle>
            <a:lvl1pPr algn="ctr">
              <a:defRPr sz="2200">
                <a:solidFill>
                  <a:schemeClr val="accent1"/>
                </a:solidFill>
              </a:defRPr>
            </a:lvl1pPr>
          </a:lstStyle>
          <a:p>
            <a:fld id="{15FA22AC-DEBB-4FEB-AA0E-F8C5A6D82932}" type="datetimeFigureOut">
              <a:rPr lang="nl-NL" smtClean="0"/>
              <a:t>24-5-2017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592" y="4135346"/>
            <a:ext cx="2085881" cy="835010"/>
          </a:xfrm>
        </p:spPr>
        <p:txBody>
          <a:bodyPr anchor="ctr"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439" y="5509808"/>
            <a:ext cx="738180" cy="426607"/>
          </a:xfrm>
        </p:spPr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C980686-0B38-45DD-B3F4-D7366B1396AA}" type="slidenum">
              <a:rPr lang="nl-NL" smtClean="0"/>
              <a:t>‹#›</a:t>
            </a:fld>
            <a:endParaRPr lang="nl-NL"/>
          </a:p>
        </p:txBody>
      </p:sp>
      <p:pic>
        <p:nvPicPr>
          <p:cNvPr id="9" name="Picture 8" descr="coverBa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80100"/>
            <a:ext cx="9144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22AC-DEBB-4FEB-AA0E-F8C5A6D82932}" type="datetimeFigureOut">
              <a:rPr lang="nl-NL" smtClean="0"/>
              <a:t>24-5-2017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80686-0B38-45DD-B3F4-D7366B1396AA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22AC-DEBB-4FEB-AA0E-F8C5A6D82932}" type="datetimeFigureOut">
              <a:rPr lang="nl-NL" smtClean="0"/>
              <a:t>24-5-2017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80686-0B38-45DD-B3F4-D7366B1396AA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22AC-DEBB-4FEB-AA0E-F8C5A6D82932}" type="datetimeFigureOut">
              <a:rPr lang="nl-NL" smtClean="0"/>
              <a:t>24-5-2017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80686-0B38-45DD-B3F4-D7366B1396AA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97993"/>
            <a:ext cx="804143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3754402"/>
            <a:ext cx="7467601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22AC-DEBB-4FEB-AA0E-F8C5A6D82932}" type="datetimeFigureOut">
              <a:rPr lang="nl-NL" smtClean="0"/>
              <a:t>24-5-2017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80686-0B38-45DD-B3F4-D7366B1396AA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22AC-DEBB-4FEB-AA0E-F8C5A6D82932}" type="datetimeFigureOut">
              <a:rPr lang="nl-NL" smtClean="0"/>
              <a:t>24-5-2017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80686-0B38-45DD-B3F4-D7366B1396AA}" type="slidenum">
              <a:rPr lang="nl-NL" smtClean="0"/>
              <a:t>‹#›</a:t>
            </a:fld>
            <a:endParaRPr lang="nl-N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39112"/>
            <a:ext cx="3657600" cy="3950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22AC-DEBB-4FEB-AA0E-F8C5A6D82932}" type="datetimeFigureOut">
              <a:rPr lang="nl-NL" smtClean="0"/>
              <a:t>24-5-2017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80686-0B38-45DD-B3F4-D7366B1396AA}" type="slidenum">
              <a:rPr lang="nl-NL" smtClean="0"/>
              <a:t>‹#›</a:t>
            </a:fld>
            <a:endParaRPr lang="nl-NL"/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3933637" y="4281002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3925861" y="3316840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22AC-DEBB-4FEB-AA0E-F8C5A6D82932}" type="datetimeFigureOut">
              <a:rPr lang="nl-NL" smtClean="0"/>
              <a:t>24-5-2017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80686-0B38-45DD-B3F4-D7366B1396AA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22AC-DEBB-4FEB-AA0E-F8C5A6D82932}" type="datetimeFigureOut">
              <a:rPr lang="nl-NL" smtClean="0"/>
              <a:t>24-5-2017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80686-0B38-45DD-B3F4-D7366B1396AA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0" y="3408420"/>
            <a:ext cx="3008313" cy="1919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22AC-DEBB-4FEB-AA0E-F8C5A6D82932}" type="datetimeFigureOut">
              <a:rPr lang="nl-NL" smtClean="0"/>
              <a:t>24-5-2017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80686-0B38-45DD-B3F4-D7366B1396AA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1206"/>
            <a:ext cx="2781300" cy="81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4"/>
            <a:ext cx="8041440" cy="719865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22AC-DEBB-4FEB-AA0E-F8C5A6D82932}" type="datetimeFigureOut">
              <a:rPr lang="nl-NL" smtClean="0"/>
              <a:t>24-5-2017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80686-0B38-45DD-B3F4-D7366B1396AA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13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38388"/>
            <a:ext cx="7467600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15FA22AC-DEBB-4FEB-AA0E-F8C5A6D82932}" type="datetimeFigureOut">
              <a:rPr lang="nl-NL" smtClean="0"/>
              <a:t>24-5-2017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DC980686-0B38-45DD-B3F4-D7366B1396AA}" type="slidenum">
              <a:rPr lang="nl-NL" smtClean="0"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4038355\Dropbox\Language dynamics\Publicaties\Presentaties\achtergrond.png"/>
          <p:cNvPicPr>
            <a:picLocks noChangeAspect="1" noChangeArrowheads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71401"/>
            <a:ext cx="10729192" cy="828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1" y="1700808"/>
            <a:ext cx="6984777" cy="1599722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solidFill>
                  <a:schemeClr val="tx2"/>
                </a:solidFill>
              </a:rPr>
              <a:t>A </a:t>
            </a:r>
            <a:r>
              <a:rPr lang="nl-NL" dirty="0" err="1" smtClean="0">
                <a:solidFill>
                  <a:schemeClr val="tx2"/>
                </a:solidFill>
              </a:rPr>
              <a:t>Linguistic</a:t>
            </a:r>
            <a:r>
              <a:rPr lang="nl-NL" dirty="0" smtClean="0">
                <a:solidFill>
                  <a:schemeClr val="tx2"/>
                </a:solidFill>
              </a:rPr>
              <a:t> Approach </a:t>
            </a:r>
            <a:r>
              <a:rPr lang="nl-NL" dirty="0" err="1" smtClean="0">
                <a:solidFill>
                  <a:schemeClr val="tx2"/>
                </a:solidFill>
              </a:rPr>
              <a:t>to</a:t>
            </a:r>
            <a:r>
              <a:rPr lang="nl-NL" dirty="0" smtClean="0">
                <a:solidFill>
                  <a:schemeClr val="tx2"/>
                </a:solidFill>
              </a:rPr>
              <a:t> </a:t>
            </a:r>
            <a:r>
              <a:rPr lang="nl-NL" dirty="0" err="1" smtClean="0">
                <a:solidFill>
                  <a:schemeClr val="tx2"/>
                </a:solidFill>
              </a:rPr>
              <a:t>Textual</a:t>
            </a:r>
            <a:r>
              <a:rPr lang="nl-NL" dirty="0" smtClean="0">
                <a:solidFill>
                  <a:schemeClr val="tx2"/>
                </a:solidFill>
              </a:rPr>
              <a:t> Memory </a:t>
            </a:r>
            <a:r>
              <a:rPr lang="nl-NL" dirty="0" err="1" smtClean="0">
                <a:solidFill>
                  <a:schemeClr val="tx2"/>
                </a:solidFill>
              </a:rPr>
              <a:t>Narratives</a:t>
            </a:r>
            <a:endParaRPr lang="nl-NL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3429000"/>
            <a:ext cx="6400800" cy="1600200"/>
          </a:xfrm>
        </p:spPr>
        <p:txBody>
          <a:bodyPr>
            <a:normAutofit/>
          </a:bodyPr>
          <a:lstStyle/>
          <a:p>
            <a:r>
              <a:rPr lang="nl-NL" sz="2400" dirty="0" smtClean="0"/>
              <a:t>A case </a:t>
            </a:r>
            <a:r>
              <a:rPr lang="nl-NL" sz="2400" dirty="0" err="1" smtClean="0"/>
              <a:t>study</a:t>
            </a:r>
            <a:r>
              <a:rPr lang="nl-NL" sz="2400" dirty="0" smtClean="0"/>
              <a:t> </a:t>
            </a:r>
            <a:r>
              <a:rPr lang="nl-NL" sz="2400" dirty="0" err="1" smtClean="0"/>
              <a:t>from</a:t>
            </a:r>
            <a:r>
              <a:rPr lang="nl-NL" sz="2400" dirty="0" smtClean="0"/>
              <a:t> </a:t>
            </a:r>
            <a:r>
              <a:rPr lang="nl-NL" sz="2400" dirty="0" err="1" smtClean="0"/>
              <a:t>Early</a:t>
            </a:r>
            <a:r>
              <a:rPr lang="nl-NL" sz="2400" dirty="0" smtClean="0"/>
              <a:t> Modern Dutch</a:t>
            </a:r>
          </a:p>
          <a:p>
            <a:endParaRPr lang="nl-NL" dirty="0" smtClean="0"/>
          </a:p>
          <a:p>
            <a:endParaRPr lang="nl-NL" sz="1600" dirty="0" smtClean="0"/>
          </a:p>
          <a:p>
            <a:r>
              <a:rPr lang="nl-NL" sz="1400" dirty="0" smtClean="0"/>
              <a:t>Cora van de Poppe, Utrecht University</a:t>
            </a:r>
          </a:p>
          <a:p>
            <a:endParaRPr lang="nl-NL" dirty="0" smtClean="0"/>
          </a:p>
        </p:txBody>
      </p:sp>
      <p:pic>
        <p:nvPicPr>
          <p:cNvPr id="1028" name="Picture 4" descr="Image result for logo utrecht univers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67" y="4941168"/>
            <a:ext cx="2696797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61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Evaluation: </a:t>
            </a:r>
            <a:r>
              <a:rPr lang="nl-NL" dirty="0" err="1" smtClean="0"/>
              <a:t>comparators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38388"/>
            <a:ext cx="7467600" cy="4342940"/>
          </a:xfrm>
        </p:spPr>
        <p:txBody>
          <a:bodyPr>
            <a:normAutofit fontScale="85000" lnSpcReduction="10000"/>
          </a:bodyPr>
          <a:lstStyle/>
          <a:p>
            <a:r>
              <a:rPr lang="nl-NL" sz="2000" dirty="0" smtClean="0"/>
              <a:t>Van Wanray: </a:t>
            </a:r>
            <a:r>
              <a:rPr lang="nl-NL" sz="2000" dirty="0" err="1" smtClean="0"/>
              <a:t>doubling</a:t>
            </a:r>
            <a:r>
              <a:rPr lang="nl-NL" sz="2000" dirty="0" smtClean="0"/>
              <a:t> </a:t>
            </a:r>
            <a:r>
              <a:rPr lang="nl-NL" sz="2000" dirty="0" err="1" smtClean="0"/>
              <a:t>construction</a:t>
            </a:r>
            <a:endParaRPr lang="nl-NL" sz="2000" dirty="0" smtClean="0"/>
          </a:p>
          <a:p>
            <a:endParaRPr lang="nl-NL" dirty="0"/>
          </a:p>
          <a:p>
            <a:pPr marL="0" indent="0">
              <a:buNone/>
            </a:pPr>
            <a:r>
              <a:rPr lang="nl-NL" sz="2000" dirty="0" smtClean="0"/>
              <a:t>Ende </a:t>
            </a:r>
            <a:r>
              <a:rPr lang="nl-NL" sz="2000" dirty="0" err="1" smtClean="0"/>
              <a:t>deede</a:t>
            </a:r>
            <a:r>
              <a:rPr lang="nl-NL" sz="2000" dirty="0" smtClean="0"/>
              <a:t> </a:t>
            </a:r>
            <a:r>
              <a:rPr lang="nl-NL" sz="2000" dirty="0" err="1" smtClean="0"/>
              <a:t>myn</a:t>
            </a:r>
            <a:r>
              <a:rPr lang="nl-NL" sz="2000" dirty="0" smtClean="0"/>
              <a:t> </a:t>
            </a:r>
            <a:r>
              <a:rPr lang="nl-NL" sz="2000" dirty="0" err="1" smtClean="0"/>
              <a:t>huys</a:t>
            </a:r>
            <a:r>
              <a:rPr lang="nl-NL" sz="2000" dirty="0" smtClean="0"/>
              <a:t>   ende   die </a:t>
            </a:r>
            <a:r>
              <a:rPr lang="nl-NL" sz="2000" dirty="0" err="1" smtClean="0"/>
              <a:t>straete</a:t>
            </a:r>
            <a:r>
              <a:rPr lang="nl-NL" sz="2000" dirty="0" smtClean="0"/>
              <a:t> </a:t>
            </a:r>
            <a:r>
              <a:rPr lang="nl-NL" sz="2000" dirty="0" err="1" smtClean="0"/>
              <a:t>wael</a:t>
            </a:r>
            <a:r>
              <a:rPr lang="nl-NL" sz="2000" dirty="0" smtClean="0"/>
              <a:t>  </a:t>
            </a:r>
            <a:r>
              <a:rPr lang="nl-NL" sz="2000" dirty="0" err="1" smtClean="0"/>
              <a:t>sterck</a:t>
            </a:r>
            <a:r>
              <a:rPr lang="nl-NL" sz="2000" dirty="0" smtClean="0"/>
              <a:t> </a:t>
            </a:r>
          </a:p>
          <a:p>
            <a:pPr marL="0" indent="0">
              <a:buNone/>
            </a:pPr>
            <a:r>
              <a:rPr lang="nl-NL" sz="2000" i="1" dirty="0" err="1" smtClean="0">
                <a:solidFill>
                  <a:srgbClr val="FF0000"/>
                </a:solidFill>
              </a:rPr>
              <a:t>And</a:t>
            </a:r>
            <a:r>
              <a:rPr lang="nl-NL" sz="2000" i="1" dirty="0" smtClean="0">
                <a:solidFill>
                  <a:srgbClr val="FF0000"/>
                </a:solidFill>
              </a:rPr>
              <a:t>    </a:t>
            </a:r>
            <a:r>
              <a:rPr lang="nl-NL" sz="2000" i="1" dirty="0" err="1" smtClean="0">
                <a:solidFill>
                  <a:srgbClr val="FF0000"/>
                </a:solidFill>
              </a:rPr>
              <a:t>did</a:t>
            </a:r>
            <a:r>
              <a:rPr lang="nl-NL" sz="2000" i="1" dirty="0" smtClean="0">
                <a:solidFill>
                  <a:srgbClr val="FF0000"/>
                </a:solidFill>
              </a:rPr>
              <a:t>       </a:t>
            </a:r>
            <a:r>
              <a:rPr lang="nl-NL" sz="2000" i="1" dirty="0" err="1" smtClean="0">
                <a:solidFill>
                  <a:srgbClr val="FF0000"/>
                </a:solidFill>
              </a:rPr>
              <a:t>my</a:t>
            </a:r>
            <a:r>
              <a:rPr lang="nl-NL" sz="2000" i="1" dirty="0" smtClean="0">
                <a:solidFill>
                  <a:srgbClr val="FF0000"/>
                </a:solidFill>
              </a:rPr>
              <a:t>    house </a:t>
            </a:r>
            <a:r>
              <a:rPr lang="nl-NL" sz="2000" i="1" dirty="0" err="1" smtClean="0">
                <a:solidFill>
                  <a:srgbClr val="FF0000"/>
                </a:solidFill>
              </a:rPr>
              <a:t>and</a:t>
            </a:r>
            <a:r>
              <a:rPr lang="nl-NL" sz="2000" i="1" dirty="0" smtClean="0">
                <a:solidFill>
                  <a:srgbClr val="FF0000"/>
                </a:solidFill>
              </a:rPr>
              <a:t>    </a:t>
            </a:r>
            <a:r>
              <a:rPr lang="nl-NL" sz="2000" i="1" dirty="0" err="1" smtClean="0">
                <a:solidFill>
                  <a:srgbClr val="FF0000"/>
                </a:solidFill>
              </a:rPr>
              <a:t>the</a:t>
            </a:r>
            <a:r>
              <a:rPr lang="nl-NL" sz="2000" i="1" dirty="0" smtClean="0">
                <a:solidFill>
                  <a:srgbClr val="FF0000"/>
                </a:solidFill>
              </a:rPr>
              <a:t>  </a:t>
            </a:r>
            <a:r>
              <a:rPr lang="nl-NL" sz="2000" i="1" dirty="0" err="1" smtClean="0">
                <a:solidFill>
                  <a:srgbClr val="FF0000"/>
                </a:solidFill>
              </a:rPr>
              <a:t>street</a:t>
            </a:r>
            <a:r>
              <a:rPr lang="nl-NL" sz="2000" i="1" dirty="0" smtClean="0">
                <a:solidFill>
                  <a:srgbClr val="FF0000"/>
                </a:solidFill>
              </a:rPr>
              <a:t>   well  </a:t>
            </a:r>
            <a:r>
              <a:rPr lang="nl-NL" sz="2000" i="1" dirty="0" err="1" smtClean="0">
                <a:solidFill>
                  <a:srgbClr val="FF0000"/>
                </a:solidFill>
              </a:rPr>
              <a:t>strongly</a:t>
            </a:r>
            <a:endParaRPr lang="nl-NL" sz="2000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nl-NL" sz="2000" dirty="0" err="1" smtClean="0"/>
              <a:t>besetten</a:t>
            </a:r>
            <a:r>
              <a:rPr lang="nl-NL" sz="2000" dirty="0" smtClean="0"/>
              <a:t>, min   of    meer </a:t>
            </a:r>
            <a:r>
              <a:rPr lang="nl-NL" sz="2000" dirty="0" err="1" smtClean="0"/>
              <a:t>alsoff</a:t>
            </a:r>
            <a:r>
              <a:rPr lang="nl-NL" sz="2000" dirty="0" smtClean="0"/>
              <a:t> </a:t>
            </a:r>
            <a:r>
              <a:rPr lang="nl-NL" sz="2000" dirty="0" err="1" smtClean="0"/>
              <a:t>hy</a:t>
            </a:r>
            <a:r>
              <a:rPr lang="nl-NL" sz="2000" dirty="0" smtClean="0"/>
              <a:t> een </a:t>
            </a:r>
            <a:r>
              <a:rPr lang="nl-NL" sz="2000" dirty="0" err="1" smtClean="0"/>
              <a:t>hoerhuys</a:t>
            </a:r>
            <a:r>
              <a:rPr lang="nl-NL" sz="2000" dirty="0" smtClean="0"/>
              <a:t>      </a:t>
            </a:r>
            <a:r>
              <a:rPr lang="nl-NL" sz="2000" dirty="0" err="1" smtClean="0"/>
              <a:t>offte</a:t>
            </a:r>
            <a:r>
              <a:rPr lang="nl-NL" sz="2000" dirty="0" smtClean="0"/>
              <a:t> </a:t>
            </a:r>
            <a:r>
              <a:rPr lang="nl-NL" sz="2000" dirty="0" err="1" smtClean="0"/>
              <a:t>daer</a:t>
            </a:r>
            <a:r>
              <a:rPr lang="nl-NL" sz="2000" dirty="0" smtClean="0"/>
              <a:t> </a:t>
            </a:r>
          </a:p>
          <a:p>
            <a:pPr marL="0" indent="0">
              <a:buNone/>
            </a:pPr>
            <a:r>
              <a:rPr lang="nl-NL" sz="2000" i="1" dirty="0" err="1">
                <a:solidFill>
                  <a:srgbClr val="FF0000"/>
                </a:solidFill>
              </a:rPr>
              <a:t>o</a:t>
            </a:r>
            <a:r>
              <a:rPr lang="nl-NL" sz="2000" i="1" dirty="0" err="1" smtClean="0">
                <a:solidFill>
                  <a:srgbClr val="FF0000"/>
                </a:solidFill>
              </a:rPr>
              <a:t>ccupy</a:t>
            </a:r>
            <a:r>
              <a:rPr lang="nl-NL" sz="2000" i="1" dirty="0" smtClean="0">
                <a:solidFill>
                  <a:srgbClr val="FF0000"/>
                </a:solidFill>
              </a:rPr>
              <a:t>,     more ore </a:t>
            </a:r>
            <a:r>
              <a:rPr lang="nl-NL" sz="2000" i="1" dirty="0" err="1" smtClean="0">
                <a:solidFill>
                  <a:srgbClr val="FF0000"/>
                </a:solidFill>
              </a:rPr>
              <a:t>less</a:t>
            </a:r>
            <a:r>
              <a:rPr lang="nl-NL" sz="2000" i="1" dirty="0" smtClean="0">
                <a:solidFill>
                  <a:srgbClr val="FF0000"/>
                </a:solidFill>
              </a:rPr>
              <a:t>     as </a:t>
            </a:r>
            <a:r>
              <a:rPr lang="nl-NL" sz="2000" i="1" dirty="0" err="1" smtClean="0">
                <a:solidFill>
                  <a:srgbClr val="FF0000"/>
                </a:solidFill>
              </a:rPr>
              <a:t>if</a:t>
            </a:r>
            <a:r>
              <a:rPr lang="nl-NL" sz="2000" i="1" dirty="0" smtClean="0">
                <a:solidFill>
                  <a:srgbClr val="FF0000"/>
                </a:solidFill>
              </a:rPr>
              <a:t>    he a     </a:t>
            </a:r>
            <a:r>
              <a:rPr lang="nl-NL" sz="2000" i="1" dirty="0" err="1" smtClean="0">
                <a:solidFill>
                  <a:srgbClr val="FF0000"/>
                </a:solidFill>
              </a:rPr>
              <a:t>whore</a:t>
            </a:r>
            <a:r>
              <a:rPr lang="nl-NL" sz="2000" i="1" dirty="0" smtClean="0">
                <a:solidFill>
                  <a:srgbClr val="FF0000"/>
                </a:solidFill>
              </a:rPr>
              <a:t> house </a:t>
            </a:r>
            <a:r>
              <a:rPr lang="nl-NL" sz="2000" i="1" dirty="0" err="1" smtClean="0">
                <a:solidFill>
                  <a:srgbClr val="FF0000"/>
                </a:solidFill>
              </a:rPr>
              <a:t>if</a:t>
            </a:r>
            <a:r>
              <a:rPr lang="nl-NL" sz="2000" i="1" dirty="0" smtClean="0">
                <a:solidFill>
                  <a:srgbClr val="FF0000"/>
                </a:solidFill>
              </a:rPr>
              <a:t>        </a:t>
            </a:r>
            <a:r>
              <a:rPr lang="nl-NL" sz="2000" i="1" dirty="0" err="1" smtClean="0">
                <a:solidFill>
                  <a:srgbClr val="FF0000"/>
                </a:solidFill>
              </a:rPr>
              <a:t>there</a:t>
            </a:r>
            <a:r>
              <a:rPr lang="nl-NL" sz="2000" i="1" dirty="0" smtClean="0"/>
              <a:t>	</a:t>
            </a:r>
            <a:endParaRPr lang="nl-NL" sz="2000" i="1" dirty="0"/>
          </a:p>
          <a:p>
            <a:pPr marL="0" indent="0">
              <a:buNone/>
            </a:pPr>
            <a:r>
              <a:rPr lang="nl-NL" sz="2000" dirty="0" err="1" smtClean="0"/>
              <a:t>aender</a:t>
            </a:r>
            <a:r>
              <a:rPr lang="nl-NL" sz="2000" dirty="0" smtClean="0"/>
              <a:t> boeven en </a:t>
            </a:r>
            <a:r>
              <a:rPr lang="nl-NL" sz="2000" dirty="0" err="1" smtClean="0"/>
              <a:t>schelemen</a:t>
            </a:r>
            <a:r>
              <a:rPr lang="nl-NL" sz="2000" dirty="0" smtClean="0"/>
              <a:t> </a:t>
            </a:r>
            <a:r>
              <a:rPr lang="nl-NL" sz="2000" u="sng" dirty="0" err="1" smtClean="0">
                <a:solidFill>
                  <a:srgbClr val="C00000"/>
                </a:solidFill>
              </a:rPr>
              <a:t>waeren</a:t>
            </a:r>
            <a:r>
              <a:rPr lang="nl-NL" sz="2000" u="sng" dirty="0" smtClean="0">
                <a:solidFill>
                  <a:srgbClr val="C00000"/>
                </a:solidFill>
              </a:rPr>
              <a:t> </a:t>
            </a:r>
            <a:r>
              <a:rPr lang="nl-NL" sz="2000" u="sng" dirty="0" err="1" smtClean="0">
                <a:solidFill>
                  <a:srgbClr val="C00000"/>
                </a:solidFill>
              </a:rPr>
              <a:t>gelosiert</a:t>
            </a:r>
            <a:r>
              <a:rPr lang="nl-NL" sz="2000" u="sng" dirty="0" smtClean="0">
                <a:solidFill>
                  <a:srgbClr val="C00000"/>
                </a:solidFill>
              </a:rPr>
              <a:t> geweest</a:t>
            </a:r>
            <a:r>
              <a:rPr lang="nl-NL" sz="2000" dirty="0" smtClean="0"/>
              <a:t>, </a:t>
            </a:r>
            <a:r>
              <a:rPr lang="nl-NL" sz="2000" dirty="0" err="1" smtClean="0"/>
              <a:t>hadde</a:t>
            </a:r>
            <a:r>
              <a:rPr lang="nl-NL" sz="2000" dirty="0" smtClean="0"/>
              <a:t> </a:t>
            </a:r>
          </a:p>
          <a:p>
            <a:pPr marL="0" indent="0">
              <a:buNone/>
            </a:pPr>
            <a:r>
              <a:rPr lang="nl-NL" sz="2000" i="1" dirty="0" err="1">
                <a:solidFill>
                  <a:srgbClr val="FF0000"/>
                </a:solidFill>
              </a:rPr>
              <a:t>o</a:t>
            </a:r>
            <a:r>
              <a:rPr lang="nl-NL" sz="2000" i="1" dirty="0" err="1" smtClean="0">
                <a:solidFill>
                  <a:srgbClr val="FF0000"/>
                </a:solidFill>
              </a:rPr>
              <a:t>ther</a:t>
            </a:r>
            <a:r>
              <a:rPr lang="nl-NL" sz="2000" i="1" dirty="0" smtClean="0">
                <a:solidFill>
                  <a:srgbClr val="FF0000"/>
                </a:solidFill>
              </a:rPr>
              <a:t>     </a:t>
            </a:r>
            <a:r>
              <a:rPr lang="nl-NL" sz="2000" i="1" dirty="0" err="1" smtClean="0">
                <a:solidFill>
                  <a:srgbClr val="FF0000"/>
                </a:solidFill>
              </a:rPr>
              <a:t>thieves</a:t>
            </a:r>
            <a:r>
              <a:rPr lang="nl-NL" sz="2000" i="1" dirty="0" smtClean="0">
                <a:solidFill>
                  <a:srgbClr val="FF0000"/>
                </a:solidFill>
              </a:rPr>
              <a:t>  </a:t>
            </a:r>
            <a:r>
              <a:rPr lang="nl-NL" sz="2000" i="1" dirty="0" err="1" smtClean="0">
                <a:solidFill>
                  <a:srgbClr val="FF0000"/>
                </a:solidFill>
              </a:rPr>
              <a:t>and</a:t>
            </a:r>
            <a:r>
              <a:rPr lang="nl-NL" sz="2000" i="1" dirty="0">
                <a:solidFill>
                  <a:srgbClr val="FF0000"/>
                </a:solidFill>
              </a:rPr>
              <a:t> </a:t>
            </a:r>
            <a:r>
              <a:rPr lang="nl-NL" sz="2000" i="1" dirty="0" err="1" smtClean="0">
                <a:solidFill>
                  <a:srgbClr val="FF0000"/>
                </a:solidFill>
              </a:rPr>
              <a:t>knaves</a:t>
            </a:r>
            <a:r>
              <a:rPr lang="nl-NL" sz="2000" i="1" dirty="0" smtClean="0">
                <a:solidFill>
                  <a:srgbClr val="FF0000"/>
                </a:solidFill>
              </a:rPr>
              <a:t>      </a:t>
            </a:r>
            <a:r>
              <a:rPr lang="nl-NL" sz="2000" i="1" u="sng" dirty="0" err="1" smtClean="0">
                <a:solidFill>
                  <a:srgbClr val="C00000"/>
                </a:solidFill>
              </a:rPr>
              <a:t>were</a:t>
            </a:r>
            <a:r>
              <a:rPr lang="nl-NL" sz="2000" i="1" u="sng" dirty="0" smtClean="0">
                <a:solidFill>
                  <a:srgbClr val="C00000"/>
                </a:solidFill>
              </a:rPr>
              <a:t>      </a:t>
            </a:r>
            <a:r>
              <a:rPr lang="nl-NL" sz="2000" i="1" u="sng" dirty="0" err="1" smtClean="0">
                <a:solidFill>
                  <a:srgbClr val="C00000"/>
                </a:solidFill>
              </a:rPr>
              <a:t>stayed</a:t>
            </a:r>
            <a:r>
              <a:rPr lang="nl-NL" sz="2000" i="1" u="sng" dirty="0" smtClean="0">
                <a:solidFill>
                  <a:srgbClr val="C00000"/>
                </a:solidFill>
              </a:rPr>
              <a:t>      been</a:t>
            </a:r>
            <a:r>
              <a:rPr lang="nl-NL" sz="2000" i="1" dirty="0" smtClean="0">
                <a:solidFill>
                  <a:srgbClr val="FF0000"/>
                </a:solidFill>
              </a:rPr>
              <a:t>	  had</a:t>
            </a:r>
          </a:p>
          <a:p>
            <a:pPr marL="0" indent="0">
              <a:buNone/>
            </a:pPr>
            <a:r>
              <a:rPr lang="nl-NL" sz="2000" dirty="0" smtClean="0"/>
              <a:t>wille </a:t>
            </a:r>
            <a:r>
              <a:rPr lang="nl-NL" sz="2000" dirty="0" err="1" smtClean="0"/>
              <a:t>bystormmene</a:t>
            </a:r>
            <a:r>
              <a:rPr lang="nl-NL" sz="2000" dirty="0" smtClean="0"/>
              <a:t>. </a:t>
            </a:r>
          </a:p>
          <a:p>
            <a:pPr marL="0" indent="0">
              <a:buNone/>
            </a:pPr>
            <a:r>
              <a:rPr lang="nl-NL" sz="2000" i="1" dirty="0">
                <a:solidFill>
                  <a:srgbClr val="FF0000"/>
                </a:solidFill>
              </a:rPr>
              <a:t>w</a:t>
            </a:r>
            <a:r>
              <a:rPr lang="nl-NL" sz="2000" i="1" dirty="0" smtClean="0">
                <a:solidFill>
                  <a:srgbClr val="FF0000"/>
                </a:solidFill>
              </a:rPr>
              <a:t>ant storm.</a:t>
            </a:r>
          </a:p>
          <a:p>
            <a:pPr marL="0" indent="0">
              <a:buNone/>
            </a:pPr>
            <a:endParaRPr lang="nl-NL" sz="2000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nl-NL" sz="2000" i="1" dirty="0" smtClean="0">
                <a:solidFill>
                  <a:schemeClr val="tx1"/>
                </a:solidFill>
              </a:rPr>
              <a:t>‘He </a:t>
            </a:r>
            <a:r>
              <a:rPr lang="nl-NL" sz="2000" i="1" dirty="0" err="1" smtClean="0">
                <a:solidFill>
                  <a:schemeClr val="tx1"/>
                </a:solidFill>
              </a:rPr>
              <a:t>occupied</a:t>
            </a:r>
            <a:r>
              <a:rPr lang="nl-NL" sz="2000" i="1" dirty="0" smtClean="0">
                <a:solidFill>
                  <a:schemeClr val="tx1"/>
                </a:solidFill>
              </a:rPr>
              <a:t> </a:t>
            </a:r>
            <a:r>
              <a:rPr lang="nl-NL" sz="2000" i="1" dirty="0" err="1" smtClean="0">
                <a:solidFill>
                  <a:schemeClr val="tx1"/>
                </a:solidFill>
              </a:rPr>
              <a:t>my</a:t>
            </a:r>
            <a:r>
              <a:rPr lang="nl-NL" sz="2000" i="1" dirty="0" smtClean="0">
                <a:solidFill>
                  <a:schemeClr val="tx1"/>
                </a:solidFill>
              </a:rPr>
              <a:t> house as </a:t>
            </a:r>
            <a:r>
              <a:rPr lang="nl-NL" sz="2000" i="1" dirty="0" err="1" smtClean="0">
                <a:solidFill>
                  <a:schemeClr val="tx1"/>
                </a:solidFill>
              </a:rPr>
              <a:t>if</a:t>
            </a:r>
            <a:r>
              <a:rPr lang="nl-NL" sz="2000" i="1" dirty="0" smtClean="0">
                <a:solidFill>
                  <a:schemeClr val="tx1"/>
                </a:solidFill>
              </a:rPr>
              <a:t> he </a:t>
            </a:r>
            <a:r>
              <a:rPr lang="nl-NL" sz="2000" i="1" dirty="0" err="1" smtClean="0">
                <a:solidFill>
                  <a:schemeClr val="tx1"/>
                </a:solidFill>
              </a:rPr>
              <a:t>wanted</a:t>
            </a:r>
            <a:r>
              <a:rPr lang="nl-NL" sz="2000" i="1" dirty="0" smtClean="0">
                <a:solidFill>
                  <a:schemeClr val="tx1"/>
                </a:solidFill>
              </a:rPr>
              <a:t> </a:t>
            </a:r>
            <a:r>
              <a:rPr lang="nl-NL" sz="2000" i="1" dirty="0" err="1" smtClean="0">
                <a:solidFill>
                  <a:schemeClr val="tx1"/>
                </a:solidFill>
              </a:rPr>
              <a:t>to</a:t>
            </a:r>
            <a:r>
              <a:rPr lang="nl-NL" sz="2000" i="1" dirty="0" smtClean="0">
                <a:solidFill>
                  <a:schemeClr val="tx1"/>
                </a:solidFill>
              </a:rPr>
              <a:t> </a:t>
            </a:r>
            <a:r>
              <a:rPr lang="nl-NL" sz="2000" i="1" dirty="0" err="1" smtClean="0">
                <a:solidFill>
                  <a:schemeClr val="tx1"/>
                </a:solidFill>
              </a:rPr>
              <a:t>assault</a:t>
            </a:r>
            <a:r>
              <a:rPr lang="nl-NL" sz="2000" i="1" dirty="0" smtClean="0">
                <a:solidFill>
                  <a:schemeClr val="tx1"/>
                </a:solidFill>
              </a:rPr>
              <a:t> a house of </a:t>
            </a:r>
            <a:r>
              <a:rPr lang="nl-NL" sz="2000" i="1" dirty="0" err="1" smtClean="0">
                <a:solidFill>
                  <a:schemeClr val="tx1"/>
                </a:solidFill>
              </a:rPr>
              <a:t>whores</a:t>
            </a:r>
            <a:r>
              <a:rPr lang="nl-NL" sz="2000" i="1" dirty="0" smtClean="0">
                <a:solidFill>
                  <a:schemeClr val="tx1"/>
                </a:solidFill>
              </a:rPr>
              <a:t> or </a:t>
            </a:r>
            <a:r>
              <a:rPr lang="nl-NL" sz="2000" i="1" dirty="0" err="1" smtClean="0">
                <a:solidFill>
                  <a:schemeClr val="tx1"/>
                </a:solidFill>
              </a:rPr>
              <a:t>thieves</a:t>
            </a:r>
            <a:r>
              <a:rPr lang="nl-NL" sz="2000" i="1" dirty="0" smtClean="0">
                <a:solidFill>
                  <a:schemeClr val="tx1"/>
                </a:solidFill>
              </a:rPr>
              <a:t>’</a:t>
            </a:r>
          </a:p>
          <a:p>
            <a:pPr marL="0" indent="0">
              <a:buNone/>
            </a:pPr>
            <a:endParaRPr lang="nl-NL" sz="2000" i="1" dirty="0" smtClean="0">
              <a:solidFill>
                <a:schemeClr val="tx1"/>
              </a:solidFill>
            </a:endParaRPr>
          </a:p>
          <a:p>
            <a:r>
              <a:rPr lang="nl-NL" sz="2000" dirty="0" err="1" smtClean="0">
                <a:solidFill>
                  <a:schemeClr val="tx1"/>
                </a:solidFill>
              </a:rPr>
              <a:t>Doubling</a:t>
            </a:r>
            <a:r>
              <a:rPr lang="nl-NL" sz="2000" dirty="0" smtClean="0">
                <a:solidFill>
                  <a:schemeClr val="tx1"/>
                </a:solidFill>
              </a:rPr>
              <a:t> in </a:t>
            </a:r>
            <a:r>
              <a:rPr lang="nl-NL" sz="2000" dirty="0" err="1" smtClean="0">
                <a:solidFill>
                  <a:schemeClr val="tx1"/>
                </a:solidFill>
              </a:rPr>
              <a:t>other</a:t>
            </a:r>
            <a:r>
              <a:rPr lang="nl-NL" sz="2000" dirty="0" smtClean="0">
                <a:solidFill>
                  <a:schemeClr val="tx1"/>
                </a:solidFill>
              </a:rPr>
              <a:t> </a:t>
            </a:r>
            <a:r>
              <a:rPr lang="nl-NL" sz="2000" dirty="0" err="1" smtClean="0">
                <a:solidFill>
                  <a:schemeClr val="tx1"/>
                </a:solidFill>
              </a:rPr>
              <a:t>narratives</a:t>
            </a:r>
            <a:r>
              <a:rPr lang="nl-NL" sz="2000" dirty="0" smtClean="0">
                <a:solidFill>
                  <a:schemeClr val="tx1"/>
                </a:solidFill>
              </a:rPr>
              <a:t>: </a:t>
            </a:r>
            <a:r>
              <a:rPr lang="nl-NL" sz="2000" dirty="0" err="1" smtClean="0">
                <a:solidFill>
                  <a:schemeClr val="tx1"/>
                </a:solidFill>
              </a:rPr>
              <a:t>beginning</a:t>
            </a:r>
            <a:r>
              <a:rPr lang="nl-NL" sz="2000" dirty="0" smtClean="0">
                <a:solidFill>
                  <a:schemeClr val="tx1"/>
                </a:solidFill>
              </a:rPr>
              <a:t>, </a:t>
            </a:r>
            <a:r>
              <a:rPr lang="nl-NL" sz="2000" dirty="0" err="1" smtClean="0">
                <a:solidFill>
                  <a:schemeClr val="tx1"/>
                </a:solidFill>
              </a:rPr>
              <a:t>completed</a:t>
            </a:r>
            <a:r>
              <a:rPr lang="nl-NL" sz="2000" dirty="0" smtClean="0">
                <a:solidFill>
                  <a:schemeClr val="tx1"/>
                </a:solidFill>
              </a:rPr>
              <a:t> action</a:t>
            </a:r>
            <a:endParaRPr lang="nl-NL" sz="2000" dirty="0">
              <a:solidFill>
                <a:schemeClr val="tx1"/>
              </a:solidFill>
            </a:endParaRPr>
          </a:p>
          <a:p>
            <a:endParaRPr lang="nl-NL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84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Power relations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b="1" dirty="0" err="1" smtClean="0"/>
              <a:t>Authorities</a:t>
            </a:r>
            <a:r>
              <a:rPr lang="nl-NL" b="1" dirty="0" smtClean="0"/>
              <a:t> - power </a:t>
            </a:r>
            <a:r>
              <a:rPr lang="nl-NL" b="1" dirty="0" err="1" smtClean="0"/>
              <a:t>verbs</a:t>
            </a:r>
            <a:r>
              <a:rPr lang="nl-NL" b="1" dirty="0" smtClean="0"/>
              <a:t>: </a:t>
            </a:r>
            <a:r>
              <a:rPr lang="nl-NL" dirty="0" err="1" smtClean="0"/>
              <a:t>govern</a:t>
            </a:r>
            <a:r>
              <a:rPr lang="nl-NL" dirty="0" smtClean="0"/>
              <a:t>, </a:t>
            </a:r>
            <a:r>
              <a:rPr lang="nl-NL" dirty="0" err="1" smtClean="0"/>
              <a:t>forbid</a:t>
            </a:r>
            <a:r>
              <a:rPr lang="nl-NL" dirty="0" smtClean="0"/>
              <a:t>, </a:t>
            </a:r>
            <a:r>
              <a:rPr lang="nl-NL" dirty="0" err="1" smtClean="0"/>
              <a:t>summon</a:t>
            </a:r>
            <a:r>
              <a:rPr lang="nl-NL" dirty="0" smtClean="0"/>
              <a:t>, </a:t>
            </a:r>
            <a:r>
              <a:rPr lang="nl-NL" dirty="0" err="1" smtClean="0"/>
              <a:t>disturb</a:t>
            </a:r>
            <a:r>
              <a:rPr lang="nl-NL" dirty="0" smtClean="0"/>
              <a:t>, </a:t>
            </a:r>
            <a:r>
              <a:rPr lang="nl-NL" dirty="0" err="1" smtClean="0"/>
              <a:t>interrupt</a:t>
            </a:r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r>
              <a:rPr lang="nl-NL" dirty="0" err="1" smtClean="0"/>
              <a:t>Sensory</a:t>
            </a:r>
            <a:r>
              <a:rPr lang="nl-NL" dirty="0" smtClean="0"/>
              <a:t> </a:t>
            </a:r>
            <a:r>
              <a:rPr lang="nl-NL" dirty="0" err="1" smtClean="0"/>
              <a:t>verbs</a:t>
            </a:r>
            <a:endParaRPr lang="nl-NL" dirty="0" smtClean="0"/>
          </a:p>
          <a:p>
            <a:pPr lvl="1"/>
            <a:r>
              <a:rPr lang="nl-NL" dirty="0" smtClean="0"/>
              <a:t>‘</a:t>
            </a:r>
            <a:r>
              <a:rPr lang="nl-NL" dirty="0" err="1" smtClean="0"/>
              <a:t>They</a:t>
            </a:r>
            <a:r>
              <a:rPr lang="nl-NL" dirty="0" smtClean="0"/>
              <a:t> [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authorities</a:t>
            </a:r>
            <a:r>
              <a:rPr lang="nl-NL" dirty="0"/>
              <a:t>]</a:t>
            </a:r>
            <a:r>
              <a:rPr lang="nl-NL" dirty="0" smtClean="0"/>
              <a:t> </a:t>
            </a:r>
            <a:r>
              <a:rPr lang="nl-NL" dirty="0" err="1" smtClean="0"/>
              <a:t>forbid</a:t>
            </a:r>
            <a:r>
              <a:rPr lang="nl-NL" dirty="0" smtClean="0"/>
              <a:t> </a:t>
            </a:r>
            <a:r>
              <a:rPr lang="nl-NL" dirty="0" err="1" smtClean="0"/>
              <a:t>us</a:t>
            </a:r>
            <a:r>
              <a:rPr lang="nl-NL" dirty="0" smtClean="0"/>
              <a:t> [remonstrant]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u="sng" dirty="0" smtClean="0">
                <a:solidFill>
                  <a:srgbClr val="C00000"/>
                </a:solidFill>
              </a:rPr>
              <a:t>listen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word of God’ </a:t>
            </a:r>
          </a:p>
          <a:p>
            <a:pPr lvl="1"/>
            <a:r>
              <a:rPr lang="nl-NL" dirty="0" smtClean="0"/>
              <a:t>‘</a:t>
            </a:r>
            <a:r>
              <a:rPr lang="nl-NL" dirty="0" err="1" smtClean="0"/>
              <a:t>So</a:t>
            </a:r>
            <a:r>
              <a:rPr lang="nl-NL" dirty="0" smtClean="0"/>
              <a:t> </a:t>
            </a:r>
            <a:r>
              <a:rPr lang="nl-NL" dirty="0" err="1" smtClean="0"/>
              <a:t>came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mayor</a:t>
            </a:r>
            <a:r>
              <a:rPr lang="nl-NL" dirty="0" smtClean="0"/>
              <a:t> like a wolf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tear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sheeps</a:t>
            </a:r>
            <a:r>
              <a:rPr lang="nl-NL" dirty="0" smtClean="0"/>
              <a:t>, </a:t>
            </a:r>
            <a:r>
              <a:rPr lang="nl-NL" dirty="0" err="1" smtClean="0"/>
              <a:t>and</a:t>
            </a:r>
            <a:r>
              <a:rPr lang="nl-NL" dirty="0" smtClean="0"/>
              <a:t> he </a:t>
            </a:r>
            <a:r>
              <a:rPr lang="nl-NL" u="sng" dirty="0" err="1" smtClean="0">
                <a:solidFill>
                  <a:srgbClr val="C00000"/>
                </a:solidFill>
              </a:rPr>
              <a:t>oversaw</a:t>
            </a:r>
            <a:r>
              <a:rPr lang="nl-NL" dirty="0" smtClean="0"/>
              <a:t> </a:t>
            </a:r>
            <a:r>
              <a:rPr lang="nl-NL" dirty="0" err="1" smtClean="0"/>
              <a:t>them</a:t>
            </a:r>
            <a:r>
              <a:rPr lang="nl-NL" dirty="0" smtClean="0"/>
              <a:t> [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sheeps</a:t>
            </a:r>
            <a:r>
              <a:rPr lang="nl-NL" dirty="0" smtClean="0"/>
              <a:t>/remonstrants]’</a:t>
            </a:r>
          </a:p>
          <a:p>
            <a:pPr lvl="1"/>
            <a:r>
              <a:rPr lang="nl-NL" dirty="0" smtClean="0"/>
              <a:t>‘</a:t>
            </a:r>
            <a:r>
              <a:rPr lang="nl-NL" dirty="0" err="1" smtClean="0"/>
              <a:t>They</a:t>
            </a:r>
            <a:r>
              <a:rPr lang="nl-NL" dirty="0" smtClean="0"/>
              <a:t> [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authorities</a:t>
            </a:r>
            <a:r>
              <a:rPr lang="nl-NL" dirty="0" smtClean="0"/>
              <a:t>] </a:t>
            </a:r>
            <a:r>
              <a:rPr lang="nl-NL" dirty="0" err="1" smtClean="0"/>
              <a:t>resemble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Pharisees</a:t>
            </a:r>
            <a:r>
              <a:rPr lang="nl-NL" dirty="0" smtClean="0"/>
              <a:t>, </a:t>
            </a:r>
            <a:r>
              <a:rPr lang="nl-NL" dirty="0" err="1" smtClean="0"/>
              <a:t>who</a:t>
            </a:r>
            <a:r>
              <a:rPr lang="nl-NL" dirty="0" smtClean="0"/>
              <a:t> </a:t>
            </a:r>
            <a:r>
              <a:rPr lang="nl-NL" dirty="0" err="1" smtClean="0"/>
              <a:t>tought</a:t>
            </a:r>
            <a:r>
              <a:rPr lang="nl-NL" dirty="0" smtClean="0"/>
              <a:t> </a:t>
            </a:r>
            <a:r>
              <a:rPr lang="nl-NL" dirty="0" err="1" smtClean="0"/>
              <a:t>they</a:t>
            </a:r>
            <a:r>
              <a:rPr lang="nl-NL" dirty="0" smtClean="0"/>
              <a:t> </a:t>
            </a:r>
            <a:r>
              <a:rPr lang="nl-NL" u="sng" dirty="0" err="1" smtClean="0">
                <a:solidFill>
                  <a:srgbClr val="C00000"/>
                </a:solidFill>
              </a:rPr>
              <a:t>saw</a:t>
            </a:r>
            <a:r>
              <a:rPr lang="nl-NL" dirty="0" smtClean="0"/>
              <a:t>, but </a:t>
            </a:r>
            <a:r>
              <a:rPr lang="nl-NL" dirty="0" err="1" smtClean="0"/>
              <a:t>they</a:t>
            </a:r>
            <a:r>
              <a:rPr lang="nl-NL" dirty="0" smtClean="0"/>
              <a:t> </a:t>
            </a:r>
            <a:r>
              <a:rPr lang="nl-NL" dirty="0" err="1" smtClean="0"/>
              <a:t>were</a:t>
            </a:r>
            <a:r>
              <a:rPr lang="nl-NL" dirty="0" smtClean="0"/>
              <a:t> </a:t>
            </a:r>
            <a:r>
              <a:rPr lang="nl-NL" u="sng" dirty="0" smtClean="0">
                <a:solidFill>
                  <a:srgbClr val="C00000"/>
                </a:solidFill>
              </a:rPr>
              <a:t>blind</a:t>
            </a:r>
            <a:r>
              <a:rPr lang="nl-NL" dirty="0" smtClean="0">
                <a:solidFill>
                  <a:srgbClr val="C00000"/>
                </a:solidFill>
              </a:rPr>
              <a:t>’ </a:t>
            </a:r>
          </a:p>
          <a:p>
            <a:pPr lvl="1"/>
            <a:endParaRPr lang="nl-NL" dirty="0" smtClean="0">
              <a:solidFill>
                <a:srgbClr val="C00000"/>
              </a:solidFill>
            </a:endParaRPr>
          </a:p>
          <a:p>
            <a:pPr marL="329184" lvl="1" indent="0">
              <a:buNone/>
            </a:pPr>
            <a:r>
              <a:rPr lang="nl-NL" dirty="0" smtClean="0">
                <a:sym typeface="Wingdings" panose="05000000000000000000" pitchFamily="2" charset="2"/>
              </a:rPr>
              <a:t> </a:t>
            </a:r>
            <a:r>
              <a:rPr lang="nl-NL" dirty="0" err="1" smtClean="0">
                <a:sym typeface="Wingdings" panose="05000000000000000000" pitchFamily="2" charset="2"/>
              </a:rPr>
              <a:t>Deconstructing</a:t>
            </a:r>
            <a:r>
              <a:rPr lang="nl-NL" dirty="0" smtClean="0">
                <a:sym typeface="Wingdings" panose="05000000000000000000" pitchFamily="2" charset="2"/>
              </a:rPr>
              <a:t> </a:t>
            </a:r>
            <a:r>
              <a:rPr lang="nl-NL" dirty="0" err="1" smtClean="0">
                <a:sym typeface="Wingdings" panose="05000000000000000000" pitchFamily="2" charset="2"/>
              </a:rPr>
              <a:t>religious</a:t>
            </a:r>
            <a:r>
              <a:rPr lang="nl-NL" dirty="0" smtClean="0">
                <a:sym typeface="Wingdings" panose="05000000000000000000" pitchFamily="2" charset="2"/>
              </a:rPr>
              <a:t> </a:t>
            </a:r>
            <a:r>
              <a:rPr lang="nl-NL" dirty="0" err="1" smtClean="0">
                <a:sym typeface="Wingdings" panose="05000000000000000000" pitchFamily="2" charset="2"/>
              </a:rPr>
              <a:t>superiority</a:t>
            </a:r>
            <a:r>
              <a:rPr lang="nl-NL" dirty="0" smtClean="0">
                <a:sym typeface="Wingdings" panose="05000000000000000000" pitchFamily="2" charset="2"/>
              </a:rPr>
              <a:t> of </a:t>
            </a:r>
            <a:r>
              <a:rPr lang="nl-NL" dirty="0" err="1" smtClean="0">
                <a:sym typeface="Wingdings" panose="05000000000000000000" pitchFamily="2" charset="2"/>
              </a:rPr>
              <a:t>authorities</a:t>
            </a:r>
            <a:endParaRPr lang="nl-NL" dirty="0" smtClean="0"/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7884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Verbs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guilt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 err="1" smtClean="0"/>
              <a:t>Passive</a:t>
            </a:r>
            <a:r>
              <a:rPr lang="nl-NL" dirty="0" smtClean="0"/>
              <a:t> </a:t>
            </a:r>
            <a:r>
              <a:rPr lang="nl-NL" dirty="0" err="1" smtClean="0"/>
              <a:t>auxiliary</a:t>
            </a:r>
            <a:endParaRPr lang="nl-NL" dirty="0" smtClean="0"/>
          </a:p>
          <a:p>
            <a:pPr lvl="1"/>
            <a:r>
              <a:rPr lang="nl-NL" dirty="0" smtClean="0"/>
              <a:t>Worden (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be</a:t>
            </a:r>
            <a:r>
              <a:rPr lang="nl-NL" dirty="0" smtClean="0"/>
              <a:t>) – </a:t>
            </a:r>
            <a:r>
              <a:rPr lang="nl-NL" dirty="0" err="1" smtClean="0"/>
              <a:t>protecting</a:t>
            </a:r>
            <a:r>
              <a:rPr lang="nl-NL" dirty="0" smtClean="0"/>
              <a:t> remonstrants, </a:t>
            </a:r>
            <a:r>
              <a:rPr lang="nl-NL" dirty="0" err="1" smtClean="0"/>
              <a:t>hiding</a:t>
            </a:r>
            <a:r>
              <a:rPr lang="nl-NL" dirty="0" smtClean="0"/>
              <a:t> actor</a:t>
            </a:r>
          </a:p>
          <a:p>
            <a:pPr marL="329184" lvl="1" indent="0">
              <a:buNone/>
            </a:pPr>
            <a:endParaRPr lang="nl-NL" dirty="0" smtClean="0"/>
          </a:p>
          <a:p>
            <a:pPr marL="329184" lvl="1" indent="0">
              <a:buNone/>
            </a:pPr>
            <a:r>
              <a:rPr lang="nl-NL" dirty="0" err="1" smtClean="0"/>
              <a:t>So</a:t>
            </a:r>
            <a:r>
              <a:rPr lang="nl-NL" dirty="0" smtClean="0"/>
              <a:t> </a:t>
            </a:r>
            <a:r>
              <a:rPr lang="nl-NL" dirty="0" err="1" smtClean="0"/>
              <a:t>hebb</a:t>
            </a:r>
            <a:r>
              <a:rPr lang="nl-NL" dirty="0" smtClean="0"/>
              <a:t> </a:t>
            </a:r>
            <a:r>
              <a:rPr lang="nl-NL" dirty="0" err="1" smtClean="0"/>
              <a:t>wy</a:t>
            </a:r>
            <a:r>
              <a:rPr lang="nl-NL" dirty="0" smtClean="0"/>
              <a:t> niet </a:t>
            </a:r>
            <a:r>
              <a:rPr lang="nl-NL" dirty="0" err="1" smtClean="0"/>
              <a:t>cunnen</a:t>
            </a:r>
            <a:r>
              <a:rPr lang="nl-NL" dirty="0" smtClean="0"/>
              <a:t>      </a:t>
            </a:r>
            <a:r>
              <a:rPr lang="nl-NL" dirty="0" err="1" smtClean="0"/>
              <a:t>laeten</a:t>
            </a:r>
            <a:r>
              <a:rPr lang="nl-NL" dirty="0" smtClean="0"/>
              <a:t>, doen ons </a:t>
            </a:r>
            <a:r>
              <a:rPr lang="nl-NL" dirty="0" err="1" smtClean="0"/>
              <a:t>voergedragen</a:t>
            </a:r>
            <a:r>
              <a:rPr lang="nl-NL" dirty="0" smtClean="0"/>
              <a:t> </a:t>
            </a:r>
          </a:p>
          <a:p>
            <a:pPr marL="329184" lvl="1" indent="0">
              <a:buNone/>
            </a:pPr>
            <a:r>
              <a:rPr lang="nl-NL" i="1" dirty="0" err="1" smtClean="0">
                <a:solidFill>
                  <a:srgbClr val="FF0000"/>
                </a:solidFill>
              </a:rPr>
              <a:t>So</a:t>
            </a:r>
            <a:r>
              <a:rPr lang="nl-NL" i="1" dirty="0" smtClean="0">
                <a:solidFill>
                  <a:srgbClr val="FF0000"/>
                </a:solidFill>
              </a:rPr>
              <a:t> have   we </a:t>
            </a:r>
            <a:r>
              <a:rPr lang="nl-NL" i="1" dirty="0" err="1" smtClean="0">
                <a:solidFill>
                  <a:srgbClr val="FF0000"/>
                </a:solidFill>
              </a:rPr>
              <a:t>not</a:t>
            </a:r>
            <a:r>
              <a:rPr lang="nl-NL" i="1" dirty="0" smtClean="0">
                <a:solidFill>
                  <a:srgbClr val="FF0000"/>
                </a:solidFill>
              </a:rPr>
              <a:t>  been </a:t>
            </a:r>
            <a:r>
              <a:rPr lang="nl-NL" i="1" dirty="0" err="1" smtClean="0">
                <a:solidFill>
                  <a:srgbClr val="FF0000"/>
                </a:solidFill>
              </a:rPr>
              <a:t>able</a:t>
            </a:r>
            <a:r>
              <a:rPr lang="nl-NL" i="1" dirty="0" smtClean="0">
                <a:solidFill>
                  <a:srgbClr val="FF0000"/>
                </a:solidFill>
              </a:rPr>
              <a:t>  </a:t>
            </a:r>
            <a:r>
              <a:rPr lang="nl-NL" i="1" dirty="0" err="1" smtClean="0">
                <a:solidFill>
                  <a:srgbClr val="FF0000"/>
                </a:solidFill>
              </a:rPr>
              <a:t>to</a:t>
            </a:r>
            <a:r>
              <a:rPr lang="nl-NL" i="1" dirty="0" smtClean="0">
                <a:solidFill>
                  <a:srgbClr val="FF0000"/>
                </a:solidFill>
              </a:rPr>
              <a:t> let,   </a:t>
            </a:r>
            <a:r>
              <a:rPr lang="nl-NL" i="1" dirty="0" err="1" smtClean="0">
                <a:solidFill>
                  <a:srgbClr val="FF0000"/>
                </a:solidFill>
              </a:rPr>
              <a:t>when</a:t>
            </a:r>
            <a:r>
              <a:rPr lang="nl-NL" i="1" dirty="0" smtClean="0">
                <a:solidFill>
                  <a:srgbClr val="FF0000"/>
                </a:solidFill>
              </a:rPr>
              <a:t> </a:t>
            </a:r>
            <a:r>
              <a:rPr lang="nl-NL" i="1" dirty="0" err="1" smtClean="0">
                <a:solidFill>
                  <a:srgbClr val="FF0000"/>
                </a:solidFill>
              </a:rPr>
              <a:t>us</a:t>
            </a:r>
            <a:r>
              <a:rPr lang="nl-NL" i="1" dirty="0" smtClean="0">
                <a:solidFill>
                  <a:srgbClr val="FF0000"/>
                </a:solidFill>
              </a:rPr>
              <a:t>    </a:t>
            </a:r>
            <a:r>
              <a:rPr lang="nl-NL" i="1" dirty="0" err="1" smtClean="0">
                <a:solidFill>
                  <a:srgbClr val="FF0000"/>
                </a:solidFill>
              </a:rPr>
              <a:t>proposed</a:t>
            </a:r>
            <a:r>
              <a:rPr lang="nl-NL" i="1" dirty="0" smtClean="0">
                <a:solidFill>
                  <a:srgbClr val="FF0000"/>
                </a:solidFill>
              </a:rPr>
              <a:t> </a:t>
            </a:r>
            <a:endParaRPr lang="nl-NL" i="1" dirty="0">
              <a:solidFill>
                <a:srgbClr val="FF0000"/>
              </a:solidFill>
            </a:endParaRPr>
          </a:p>
          <a:p>
            <a:pPr marL="329184" lvl="1" indent="0">
              <a:buNone/>
            </a:pPr>
            <a:r>
              <a:rPr lang="nl-NL" u="sng" dirty="0" smtClean="0">
                <a:solidFill>
                  <a:srgbClr val="C00000"/>
                </a:solidFill>
              </a:rPr>
              <a:t>woerden</a:t>
            </a:r>
            <a:r>
              <a:rPr lang="nl-NL" dirty="0" smtClean="0"/>
              <a:t> om </a:t>
            </a:r>
            <a:r>
              <a:rPr lang="nl-NL" dirty="0" err="1" smtClean="0"/>
              <a:t>Godts</a:t>
            </a:r>
            <a:r>
              <a:rPr lang="nl-NL" dirty="0" smtClean="0"/>
              <a:t> Wordt te </a:t>
            </a:r>
            <a:r>
              <a:rPr lang="nl-NL" dirty="0" err="1" smtClean="0"/>
              <a:t>leerren</a:t>
            </a:r>
            <a:r>
              <a:rPr lang="nl-NL" dirty="0" smtClean="0"/>
              <a:t>, om </a:t>
            </a:r>
            <a:r>
              <a:rPr lang="nl-NL" dirty="0" err="1" smtClean="0"/>
              <a:t>sulcks</a:t>
            </a:r>
            <a:r>
              <a:rPr lang="nl-NL" dirty="0" smtClean="0"/>
              <a:t> te </a:t>
            </a:r>
          </a:p>
          <a:p>
            <a:pPr marL="329184" lvl="1" indent="0">
              <a:buNone/>
            </a:pPr>
            <a:r>
              <a:rPr lang="nl-NL" i="1" u="sng" dirty="0">
                <a:solidFill>
                  <a:srgbClr val="C00000"/>
                </a:solidFill>
              </a:rPr>
              <a:t>w</a:t>
            </a:r>
            <a:r>
              <a:rPr lang="nl-NL" i="1" u="sng" dirty="0" smtClean="0">
                <a:solidFill>
                  <a:srgbClr val="C00000"/>
                </a:solidFill>
              </a:rPr>
              <a:t>as </a:t>
            </a:r>
            <a:r>
              <a:rPr lang="nl-NL" i="1" dirty="0" smtClean="0">
                <a:solidFill>
                  <a:srgbClr val="C00000"/>
                </a:solidFill>
              </a:rPr>
              <a:t> </a:t>
            </a:r>
            <a:r>
              <a:rPr lang="nl-NL" i="1" dirty="0" smtClean="0">
                <a:solidFill>
                  <a:srgbClr val="FF0000"/>
                </a:solidFill>
              </a:rPr>
              <a:t>		</a:t>
            </a:r>
            <a:r>
              <a:rPr lang="nl-NL" i="1" dirty="0">
                <a:solidFill>
                  <a:srgbClr val="FF0000"/>
                </a:solidFill>
              </a:rPr>
              <a:t> </a:t>
            </a:r>
            <a:r>
              <a:rPr lang="nl-NL" i="1" dirty="0" smtClean="0">
                <a:solidFill>
                  <a:srgbClr val="FF0000"/>
                </a:solidFill>
              </a:rPr>
              <a:t>      Gods   Word   </a:t>
            </a:r>
            <a:r>
              <a:rPr lang="nl-NL" i="1" dirty="0" err="1" smtClean="0">
                <a:solidFill>
                  <a:srgbClr val="FF0000"/>
                </a:solidFill>
              </a:rPr>
              <a:t>to</a:t>
            </a:r>
            <a:r>
              <a:rPr lang="nl-NL" i="1" dirty="0" smtClean="0">
                <a:solidFill>
                  <a:srgbClr val="FF0000"/>
                </a:solidFill>
              </a:rPr>
              <a:t> </a:t>
            </a:r>
            <a:r>
              <a:rPr lang="nl-NL" i="1" dirty="0" err="1" smtClean="0">
                <a:solidFill>
                  <a:srgbClr val="FF0000"/>
                </a:solidFill>
              </a:rPr>
              <a:t>learn</a:t>
            </a:r>
            <a:r>
              <a:rPr lang="nl-NL" i="1" dirty="0" smtClean="0">
                <a:solidFill>
                  <a:srgbClr val="FF0000"/>
                </a:solidFill>
              </a:rPr>
              <a:t>,      	   </a:t>
            </a:r>
            <a:r>
              <a:rPr lang="nl-NL" i="1" dirty="0" err="1" smtClean="0">
                <a:solidFill>
                  <a:srgbClr val="FF0000"/>
                </a:solidFill>
              </a:rPr>
              <a:t>this</a:t>
            </a:r>
            <a:r>
              <a:rPr lang="nl-NL" i="1" dirty="0" smtClean="0">
                <a:solidFill>
                  <a:srgbClr val="FF0000"/>
                </a:solidFill>
              </a:rPr>
              <a:t>      </a:t>
            </a:r>
            <a:r>
              <a:rPr lang="nl-NL" i="1" dirty="0" err="1" smtClean="0">
                <a:solidFill>
                  <a:srgbClr val="FF0000"/>
                </a:solidFill>
              </a:rPr>
              <a:t>to</a:t>
            </a:r>
            <a:endParaRPr lang="nl-NL" i="1" dirty="0">
              <a:solidFill>
                <a:srgbClr val="FF0000"/>
              </a:solidFill>
            </a:endParaRPr>
          </a:p>
          <a:p>
            <a:pPr marL="329184" lvl="1" indent="0">
              <a:buNone/>
            </a:pPr>
            <a:r>
              <a:rPr lang="nl-NL" dirty="0" err="1" smtClean="0"/>
              <a:t>vollegen</a:t>
            </a:r>
            <a:r>
              <a:rPr lang="nl-NL" dirty="0" smtClean="0"/>
              <a:t>. </a:t>
            </a:r>
            <a:r>
              <a:rPr lang="nl-NL" dirty="0" err="1" smtClean="0"/>
              <a:t>Daer</a:t>
            </a:r>
            <a:r>
              <a:rPr lang="nl-NL" dirty="0" smtClean="0"/>
              <a:t>       het geleert </a:t>
            </a:r>
            <a:r>
              <a:rPr lang="nl-NL" u="sng" dirty="0" smtClean="0">
                <a:solidFill>
                  <a:srgbClr val="C00000"/>
                </a:solidFill>
              </a:rPr>
              <a:t>woerden</a:t>
            </a:r>
            <a:r>
              <a:rPr lang="nl-NL" u="sng" dirty="0" smtClean="0"/>
              <a:t> </a:t>
            </a:r>
            <a:r>
              <a:rPr lang="nl-NL" dirty="0" err="1" smtClean="0"/>
              <a:t>butte</a:t>
            </a:r>
            <a:r>
              <a:rPr lang="nl-NL" dirty="0" smtClean="0"/>
              <a:t>     die </a:t>
            </a:r>
            <a:r>
              <a:rPr lang="nl-NL" dirty="0" err="1" smtClean="0"/>
              <a:t>provynsyen</a:t>
            </a:r>
            <a:r>
              <a:rPr lang="nl-NL" dirty="0" smtClean="0"/>
              <a:t>…</a:t>
            </a:r>
          </a:p>
          <a:p>
            <a:pPr marL="329184" lvl="1" indent="0">
              <a:buNone/>
            </a:pPr>
            <a:r>
              <a:rPr lang="nl-NL" i="1" dirty="0">
                <a:solidFill>
                  <a:srgbClr val="FF0000"/>
                </a:solidFill>
              </a:rPr>
              <a:t>f</a:t>
            </a:r>
            <a:r>
              <a:rPr lang="nl-NL" i="1" dirty="0" smtClean="0">
                <a:solidFill>
                  <a:srgbClr val="FF0000"/>
                </a:solidFill>
              </a:rPr>
              <a:t>ollow.      </a:t>
            </a:r>
            <a:r>
              <a:rPr lang="nl-NL" i="1" dirty="0" err="1" smtClean="0">
                <a:solidFill>
                  <a:srgbClr val="FF0000"/>
                </a:solidFill>
              </a:rPr>
              <a:t>Because</a:t>
            </a:r>
            <a:r>
              <a:rPr lang="nl-NL" i="1" dirty="0" smtClean="0">
                <a:solidFill>
                  <a:srgbClr val="FF0000"/>
                </a:solidFill>
              </a:rPr>
              <a:t> </a:t>
            </a:r>
            <a:r>
              <a:rPr lang="nl-NL" i="1" dirty="0" err="1" smtClean="0">
                <a:solidFill>
                  <a:srgbClr val="FF0000"/>
                </a:solidFill>
              </a:rPr>
              <a:t>it</a:t>
            </a:r>
            <a:r>
              <a:rPr lang="nl-NL" i="1" dirty="0" smtClean="0">
                <a:solidFill>
                  <a:srgbClr val="FF0000"/>
                </a:solidFill>
              </a:rPr>
              <a:t>     </a:t>
            </a:r>
            <a:r>
              <a:rPr lang="nl-NL" i="1" dirty="0" err="1" smtClean="0">
                <a:solidFill>
                  <a:srgbClr val="FF0000"/>
                </a:solidFill>
              </a:rPr>
              <a:t>learned</a:t>
            </a:r>
            <a:r>
              <a:rPr lang="nl-NL" i="1" dirty="0" smtClean="0">
                <a:solidFill>
                  <a:srgbClr val="FF0000"/>
                </a:solidFill>
              </a:rPr>
              <a:t> </a:t>
            </a:r>
            <a:r>
              <a:rPr lang="nl-NL" i="1" u="sng" dirty="0" smtClean="0">
                <a:solidFill>
                  <a:srgbClr val="C00000"/>
                </a:solidFill>
              </a:rPr>
              <a:t>was</a:t>
            </a:r>
            <a:r>
              <a:rPr lang="nl-NL" i="1" u="sng" dirty="0" smtClean="0">
                <a:solidFill>
                  <a:srgbClr val="FF0000"/>
                </a:solidFill>
              </a:rPr>
              <a:t>	</a:t>
            </a:r>
            <a:r>
              <a:rPr lang="nl-NL" i="1" dirty="0" smtClean="0">
                <a:solidFill>
                  <a:srgbClr val="FF0000"/>
                </a:solidFill>
              </a:rPr>
              <a:t>       </a:t>
            </a:r>
            <a:r>
              <a:rPr lang="nl-NL" i="1" dirty="0" err="1" smtClean="0">
                <a:solidFill>
                  <a:srgbClr val="FF0000"/>
                </a:solidFill>
              </a:rPr>
              <a:t>outside</a:t>
            </a:r>
            <a:r>
              <a:rPr lang="nl-NL" i="1" dirty="0" smtClean="0">
                <a:solidFill>
                  <a:srgbClr val="FF0000"/>
                </a:solidFill>
              </a:rPr>
              <a:t> </a:t>
            </a:r>
            <a:r>
              <a:rPr lang="nl-NL" i="1" dirty="0" err="1" smtClean="0">
                <a:solidFill>
                  <a:srgbClr val="FF0000"/>
                </a:solidFill>
              </a:rPr>
              <a:t>the</a:t>
            </a:r>
            <a:r>
              <a:rPr lang="nl-NL" i="1" dirty="0" smtClean="0">
                <a:solidFill>
                  <a:srgbClr val="FF0000"/>
                </a:solidFill>
              </a:rPr>
              <a:t> </a:t>
            </a:r>
            <a:r>
              <a:rPr lang="nl-NL" i="1" dirty="0" err="1" smtClean="0">
                <a:solidFill>
                  <a:srgbClr val="FF0000"/>
                </a:solidFill>
              </a:rPr>
              <a:t>province</a:t>
            </a:r>
            <a:r>
              <a:rPr lang="nl-NL" i="1" dirty="0" smtClean="0">
                <a:solidFill>
                  <a:srgbClr val="FF0000"/>
                </a:solidFill>
              </a:rPr>
              <a:t>…	</a:t>
            </a:r>
          </a:p>
          <a:p>
            <a:pPr marL="329184" lvl="1" indent="0">
              <a:buNone/>
            </a:pPr>
            <a:endParaRPr lang="nl-NL" i="1" dirty="0">
              <a:solidFill>
                <a:srgbClr val="FF0000"/>
              </a:solidFill>
            </a:endParaRPr>
          </a:p>
          <a:p>
            <a:pPr marL="329184" lvl="1" indent="0">
              <a:buNone/>
            </a:pPr>
            <a:r>
              <a:rPr lang="nl-NL" i="1" dirty="0" smtClean="0">
                <a:solidFill>
                  <a:schemeClr val="tx1"/>
                </a:solidFill>
              </a:rPr>
              <a:t>‘</a:t>
            </a:r>
            <a:r>
              <a:rPr lang="nl-NL" i="1" dirty="0" err="1" smtClean="0">
                <a:solidFill>
                  <a:schemeClr val="tx1"/>
                </a:solidFill>
              </a:rPr>
              <a:t>When</a:t>
            </a:r>
            <a:r>
              <a:rPr lang="nl-NL" i="1" dirty="0" smtClean="0">
                <a:solidFill>
                  <a:schemeClr val="tx1"/>
                </a:solidFill>
              </a:rPr>
              <a:t> </a:t>
            </a:r>
            <a:r>
              <a:rPr lang="nl-NL" i="1" dirty="0" err="1" smtClean="0">
                <a:solidFill>
                  <a:schemeClr val="tx1"/>
                </a:solidFill>
              </a:rPr>
              <a:t>it</a:t>
            </a:r>
            <a:r>
              <a:rPr lang="nl-NL" i="1" dirty="0" smtClean="0">
                <a:solidFill>
                  <a:schemeClr val="tx1"/>
                </a:solidFill>
              </a:rPr>
              <a:t> was </a:t>
            </a:r>
            <a:r>
              <a:rPr lang="nl-NL" i="1" dirty="0" err="1" smtClean="0">
                <a:solidFill>
                  <a:schemeClr val="tx1"/>
                </a:solidFill>
              </a:rPr>
              <a:t>suggested</a:t>
            </a:r>
            <a:r>
              <a:rPr lang="nl-NL" i="1" dirty="0" smtClean="0">
                <a:solidFill>
                  <a:schemeClr val="tx1"/>
                </a:solidFill>
              </a:rPr>
              <a:t> </a:t>
            </a:r>
            <a:r>
              <a:rPr lang="nl-NL" i="1" dirty="0" err="1" smtClean="0">
                <a:solidFill>
                  <a:schemeClr val="tx1"/>
                </a:solidFill>
              </a:rPr>
              <a:t>to</a:t>
            </a:r>
            <a:r>
              <a:rPr lang="nl-NL" i="1" dirty="0" smtClean="0">
                <a:solidFill>
                  <a:schemeClr val="tx1"/>
                </a:solidFill>
              </a:rPr>
              <a:t> </a:t>
            </a:r>
            <a:r>
              <a:rPr lang="nl-NL" i="1" dirty="0" err="1" smtClean="0">
                <a:solidFill>
                  <a:schemeClr val="tx1"/>
                </a:solidFill>
              </a:rPr>
              <a:t>visit</a:t>
            </a:r>
            <a:r>
              <a:rPr lang="nl-NL" i="1" dirty="0" smtClean="0">
                <a:solidFill>
                  <a:schemeClr val="tx1"/>
                </a:solidFill>
              </a:rPr>
              <a:t> a </a:t>
            </a:r>
            <a:r>
              <a:rPr lang="nl-NL" i="1" dirty="0" err="1" smtClean="0">
                <a:solidFill>
                  <a:schemeClr val="tx1"/>
                </a:solidFill>
              </a:rPr>
              <a:t>sermon</a:t>
            </a:r>
            <a:r>
              <a:rPr lang="nl-NL" i="1" dirty="0" smtClean="0">
                <a:solidFill>
                  <a:schemeClr val="tx1"/>
                </a:solidFill>
              </a:rPr>
              <a:t>, we had </a:t>
            </a:r>
            <a:r>
              <a:rPr lang="nl-NL" i="1" dirty="0" err="1" smtClean="0">
                <a:solidFill>
                  <a:schemeClr val="tx1"/>
                </a:solidFill>
              </a:rPr>
              <a:t>to</a:t>
            </a:r>
            <a:r>
              <a:rPr lang="nl-NL" i="1" dirty="0" smtClean="0">
                <a:solidFill>
                  <a:schemeClr val="tx1"/>
                </a:solidFill>
              </a:rPr>
              <a:t> follow. </a:t>
            </a:r>
            <a:r>
              <a:rPr lang="nl-NL" i="1" dirty="0" err="1" smtClean="0">
                <a:solidFill>
                  <a:schemeClr val="tx1"/>
                </a:solidFill>
              </a:rPr>
              <a:t>Because</a:t>
            </a:r>
            <a:r>
              <a:rPr lang="nl-NL" i="1" dirty="0" smtClean="0">
                <a:solidFill>
                  <a:schemeClr val="tx1"/>
                </a:solidFill>
              </a:rPr>
              <a:t> </a:t>
            </a:r>
            <a:r>
              <a:rPr lang="nl-NL" i="1" dirty="0" err="1" smtClean="0">
                <a:solidFill>
                  <a:schemeClr val="tx1"/>
                </a:solidFill>
              </a:rPr>
              <a:t>it</a:t>
            </a:r>
            <a:r>
              <a:rPr lang="nl-NL" i="1" dirty="0" smtClean="0">
                <a:solidFill>
                  <a:schemeClr val="tx1"/>
                </a:solidFill>
              </a:rPr>
              <a:t> was </a:t>
            </a:r>
            <a:r>
              <a:rPr lang="nl-NL" i="1" dirty="0" err="1" smtClean="0">
                <a:solidFill>
                  <a:schemeClr val="tx1"/>
                </a:solidFill>
              </a:rPr>
              <a:t>learned</a:t>
            </a:r>
            <a:r>
              <a:rPr lang="nl-NL" i="1" dirty="0" smtClean="0">
                <a:solidFill>
                  <a:schemeClr val="tx1"/>
                </a:solidFill>
              </a:rPr>
              <a:t> </a:t>
            </a:r>
            <a:r>
              <a:rPr lang="nl-NL" i="1" dirty="0" err="1" smtClean="0">
                <a:solidFill>
                  <a:schemeClr val="tx1"/>
                </a:solidFill>
              </a:rPr>
              <a:t>outside</a:t>
            </a:r>
            <a:r>
              <a:rPr lang="nl-NL" i="1" dirty="0" smtClean="0">
                <a:solidFill>
                  <a:schemeClr val="tx1"/>
                </a:solidFill>
              </a:rPr>
              <a:t> </a:t>
            </a:r>
            <a:r>
              <a:rPr lang="nl-NL" i="1" dirty="0" err="1" smtClean="0">
                <a:solidFill>
                  <a:schemeClr val="tx1"/>
                </a:solidFill>
              </a:rPr>
              <a:t>the</a:t>
            </a:r>
            <a:r>
              <a:rPr lang="nl-NL" i="1" dirty="0" smtClean="0">
                <a:solidFill>
                  <a:schemeClr val="tx1"/>
                </a:solidFill>
              </a:rPr>
              <a:t> </a:t>
            </a:r>
            <a:r>
              <a:rPr lang="nl-NL" i="1" dirty="0" err="1" smtClean="0">
                <a:solidFill>
                  <a:schemeClr val="tx1"/>
                </a:solidFill>
              </a:rPr>
              <a:t>province</a:t>
            </a:r>
            <a:r>
              <a:rPr lang="nl-NL" i="1" dirty="0" smtClean="0">
                <a:solidFill>
                  <a:schemeClr val="tx1"/>
                </a:solidFill>
              </a:rPr>
              <a:t>..’ </a:t>
            </a:r>
            <a:endParaRPr lang="nl-NL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61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Conclusion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NL" dirty="0" smtClean="0"/>
              <a:t>The </a:t>
            </a:r>
            <a:r>
              <a:rPr lang="nl-NL" dirty="0" err="1" smtClean="0"/>
              <a:t>influence</a:t>
            </a:r>
            <a:r>
              <a:rPr lang="nl-NL" dirty="0" smtClean="0"/>
              <a:t> of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linguistic</a:t>
            </a:r>
            <a:r>
              <a:rPr lang="nl-NL" dirty="0" smtClean="0"/>
              <a:t> environment:</a:t>
            </a:r>
          </a:p>
          <a:p>
            <a:pPr lvl="1"/>
            <a:r>
              <a:rPr lang="nl-NL" dirty="0" smtClean="0"/>
              <a:t>Same </a:t>
            </a:r>
            <a:r>
              <a:rPr lang="nl-NL" dirty="0" err="1" smtClean="0"/>
              <a:t>structure</a:t>
            </a:r>
            <a:endParaRPr lang="nl-NL" dirty="0" smtClean="0"/>
          </a:p>
          <a:p>
            <a:pPr lvl="1"/>
            <a:r>
              <a:rPr lang="nl-NL" dirty="0" smtClean="0"/>
              <a:t>Same </a:t>
            </a:r>
            <a:r>
              <a:rPr lang="nl-NL" dirty="0" err="1" smtClean="0"/>
              <a:t>verb</a:t>
            </a:r>
            <a:r>
              <a:rPr lang="nl-NL" dirty="0" smtClean="0"/>
              <a:t> </a:t>
            </a:r>
            <a:r>
              <a:rPr lang="nl-NL" dirty="0" err="1" smtClean="0"/>
              <a:t>use</a:t>
            </a:r>
            <a:endParaRPr lang="nl-NL" dirty="0" smtClean="0"/>
          </a:p>
          <a:p>
            <a:pPr lvl="2"/>
            <a:r>
              <a:rPr lang="nl-NL" dirty="0" err="1" smtClean="0"/>
              <a:t>Structure-verb</a:t>
            </a:r>
            <a:r>
              <a:rPr lang="nl-NL" dirty="0" smtClean="0"/>
              <a:t> </a:t>
            </a:r>
            <a:r>
              <a:rPr lang="nl-NL" dirty="0" err="1" smtClean="0"/>
              <a:t>tense</a:t>
            </a:r>
            <a:endParaRPr lang="nl-NL" dirty="0" smtClean="0"/>
          </a:p>
          <a:p>
            <a:pPr lvl="2"/>
            <a:r>
              <a:rPr lang="nl-NL" dirty="0" err="1" smtClean="0"/>
              <a:t>Doubling</a:t>
            </a:r>
            <a:r>
              <a:rPr lang="nl-NL" dirty="0" smtClean="0"/>
              <a:t> </a:t>
            </a:r>
            <a:r>
              <a:rPr lang="nl-NL" dirty="0" err="1" smtClean="0"/>
              <a:t>construction</a:t>
            </a:r>
            <a:r>
              <a:rPr lang="nl-NL" dirty="0" smtClean="0"/>
              <a:t> in </a:t>
            </a:r>
            <a:r>
              <a:rPr lang="nl-NL" dirty="0" err="1" smtClean="0"/>
              <a:t>comparators</a:t>
            </a:r>
            <a:endParaRPr lang="nl-NL" dirty="0" smtClean="0"/>
          </a:p>
          <a:p>
            <a:pPr marL="640080" lvl="2" indent="0">
              <a:buNone/>
            </a:pPr>
            <a:endParaRPr lang="nl-NL" dirty="0" smtClean="0"/>
          </a:p>
          <a:p>
            <a:r>
              <a:rPr lang="nl-NL" dirty="0" smtClean="0"/>
              <a:t>Discourse analysis:</a:t>
            </a:r>
          </a:p>
          <a:p>
            <a:pPr lvl="1"/>
            <a:r>
              <a:rPr lang="nl-NL" dirty="0" smtClean="0"/>
              <a:t>Power </a:t>
            </a:r>
            <a:r>
              <a:rPr lang="nl-NL" dirty="0" err="1" smtClean="0"/>
              <a:t>verbs</a:t>
            </a:r>
            <a:endParaRPr lang="nl-NL" dirty="0" smtClean="0"/>
          </a:p>
          <a:p>
            <a:pPr lvl="1"/>
            <a:r>
              <a:rPr lang="nl-NL" dirty="0" err="1" smtClean="0"/>
              <a:t>Sensory</a:t>
            </a:r>
            <a:r>
              <a:rPr lang="nl-NL" dirty="0" smtClean="0"/>
              <a:t> </a:t>
            </a:r>
            <a:r>
              <a:rPr lang="nl-NL" dirty="0" err="1" smtClean="0"/>
              <a:t>verbs</a:t>
            </a:r>
            <a:endParaRPr lang="nl-NL" dirty="0" smtClean="0"/>
          </a:p>
          <a:p>
            <a:pPr lvl="1"/>
            <a:r>
              <a:rPr lang="nl-NL" dirty="0" err="1" smtClean="0"/>
              <a:t>Passives</a:t>
            </a:r>
            <a:endParaRPr lang="nl-NL" dirty="0" smtClean="0"/>
          </a:p>
          <a:p>
            <a:pPr marL="329184" lvl="1" indent="0">
              <a:buNone/>
            </a:pPr>
            <a:endParaRPr lang="nl-NL" dirty="0"/>
          </a:p>
          <a:p>
            <a:pPr marL="329184" lvl="1" indent="0">
              <a:buNone/>
            </a:pPr>
            <a:endParaRPr lang="nl-NL" dirty="0" smtClean="0"/>
          </a:p>
          <a:p>
            <a:pPr marL="329184" lvl="1" indent="0">
              <a:buNone/>
            </a:pPr>
            <a:r>
              <a:rPr lang="nl-NL" dirty="0" err="1" smtClean="0"/>
              <a:t>Thank</a:t>
            </a:r>
            <a:r>
              <a:rPr lang="nl-NL" dirty="0" smtClean="0"/>
              <a:t> </a:t>
            </a:r>
            <a:r>
              <a:rPr lang="nl-NL" dirty="0" err="1" smtClean="0"/>
              <a:t>you</a:t>
            </a:r>
            <a:r>
              <a:rPr lang="nl-NL" dirty="0" smtClean="0"/>
              <a:t>!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9687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Literature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Erll</a:t>
            </a:r>
            <a:r>
              <a:rPr lang="en-US" dirty="0"/>
              <a:t>, A. (2008). ‘Cultural Memory Studies: An Introduction’. In: S.B. Young, A. </a:t>
            </a:r>
            <a:r>
              <a:rPr lang="en-US" dirty="0" err="1"/>
              <a:t>Nünning</a:t>
            </a:r>
            <a:r>
              <a:rPr lang="en-US" dirty="0"/>
              <a:t> &amp; A. </a:t>
            </a:r>
            <a:r>
              <a:rPr lang="en-US" dirty="0" err="1"/>
              <a:t>Erll</a:t>
            </a:r>
            <a:r>
              <a:rPr lang="en-US" dirty="0"/>
              <a:t> (2008). </a:t>
            </a:r>
            <a:r>
              <a:rPr lang="en-US" i="1" dirty="0"/>
              <a:t>Cultural Memory Studies: An International and Interdisciplinary Handbook. </a:t>
            </a:r>
            <a:r>
              <a:rPr lang="en-US" dirty="0"/>
              <a:t>Berlin: De </a:t>
            </a:r>
            <a:r>
              <a:rPr lang="en-US" dirty="0" err="1"/>
              <a:t>Gruyter</a:t>
            </a:r>
            <a:r>
              <a:rPr lang="en-US" dirty="0"/>
              <a:t>. </a:t>
            </a:r>
            <a:r>
              <a:rPr lang="en-US" i="1" dirty="0"/>
              <a:t> </a:t>
            </a:r>
            <a:endParaRPr lang="nl-NL" dirty="0"/>
          </a:p>
          <a:p>
            <a:r>
              <a:rPr lang="en-US" dirty="0" err="1"/>
              <a:t>Labov</a:t>
            </a:r>
            <a:r>
              <a:rPr lang="en-US" dirty="0"/>
              <a:t>, W. (1997). ‘Further steps in narrative analysis’. </a:t>
            </a:r>
            <a:r>
              <a:rPr lang="en-US" i="1" dirty="0"/>
              <a:t>Journal of Narrative and Life History, 7, </a:t>
            </a:r>
            <a:r>
              <a:rPr lang="en-US" dirty="0"/>
              <a:t>395-415. </a:t>
            </a:r>
            <a:endParaRPr lang="nl-NL" dirty="0"/>
          </a:p>
          <a:p>
            <a:r>
              <a:rPr lang="en-US" dirty="0" err="1"/>
              <a:t>Labov</a:t>
            </a:r>
            <a:r>
              <a:rPr lang="en-US" dirty="0"/>
              <a:t>, W. (2013). </a:t>
            </a:r>
            <a:r>
              <a:rPr lang="en-US" i="1" dirty="0"/>
              <a:t>The Language of Life and Death. The Transformation of Experience in Oral Narrative. </a:t>
            </a:r>
            <a:r>
              <a:rPr lang="en-US" dirty="0"/>
              <a:t>Cambridge: Cambridge University Press. </a:t>
            </a:r>
            <a:endParaRPr lang="en-US" dirty="0" smtClean="0"/>
          </a:p>
          <a:p>
            <a:r>
              <a:rPr lang="nl-NL" dirty="0"/>
              <a:t>Wanray, W. van. (ca. </a:t>
            </a:r>
            <a:r>
              <a:rPr lang="nl-NL" dirty="0" smtClean="0"/>
              <a:t>1622/2003</a:t>
            </a:r>
            <a:r>
              <a:rPr lang="nl-NL" dirty="0"/>
              <a:t>). </a:t>
            </a:r>
            <a:r>
              <a:rPr lang="nl-NL" i="1" dirty="0"/>
              <a:t>Het </a:t>
            </a:r>
            <a:r>
              <a:rPr lang="nl-NL" i="1" dirty="0" err="1"/>
              <a:t>verhael</a:t>
            </a:r>
            <a:r>
              <a:rPr lang="nl-NL" i="1" dirty="0"/>
              <a:t> van </a:t>
            </a:r>
            <a:r>
              <a:rPr lang="nl-NL" i="1" dirty="0" err="1"/>
              <a:t>gennege</a:t>
            </a:r>
            <a:r>
              <a:rPr lang="nl-NL" i="1" dirty="0"/>
              <a:t> </a:t>
            </a:r>
            <a:r>
              <a:rPr lang="nl-NL" i="1" dirty="0" err="1"/>
              <a:t>my</a:t>
            </a:r>
            <a:r>
              <a:rPr lang="nl-NL" i="1" dirty="0"/>
              <a:t>, </a:t>
            </a:r>
            <a:r>
              <a:rPr lang="nl-NL" i="1" dirty="0" err="1"/>
              <a:t>Wyllemken</a:t>
            </a:r>
            <a:r>
              <a:rPr lang="nl-NL" i="1" dirty="0"/>
              <a:t> van </a:t>
            </a:r>
            <a:r>
              <a:rPr lang="nl-NL" i="1" dirty="0" err="1"/>
              <a:t>Wanrade</a:t>
            </a:r>
            <a:r>
              <a:rPr lang="nl-NL" i="1" dirty="0"/>
              <a:t>, </a:t>
            </a:r>
            <a:r>
              <a:rPr lang="nl-NL" i="1" dirty="0" err="1"/>
              <a:t>wedewe</a:t>
            </a:r>
            <a:r>
              <a:rPr lang="nl-NL" i="1" dirty="0"/>
              <a:t> van z. </a:t>
            </a:r>
            <a:r>
              <a:rPr lang="nl-NL" i="1" dirty="0" err="1"/>
              <a:t>Gerrradt</a:t>
            </a:r>
            <a:r>
              <a:rPr lang="nl-NL" i="1" dirty="0"/>
              <a:t> </a:t>
            </a:r>
            <a:r>
              <a:rPr lang="nl-NL" i="1" dirty="0" err="1"/>
              <a:t>Bysseman</a:t>
            </a:r>
            <a:r>
              <a:rPr lang="nl-NL" i="1" dirty="0"/>
              <a:t>…</a:t>
            </a:r>
            <a:r>
              <a:rPr lang="nl-NL" dirty="0"/>
              <a:t> (bezorgd door A.E.M. Jansen). Nijmegen: Uitgeverij Valkhof Pers. 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9230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6293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 </a:t>
            </a:r>
            <a:r>
              <a:rPr lang="nl-NL" dirty="0" err="1" smtClean="0"/>
              <a:t>linguistic</a:t>
            </a:r>
            <a:r>
              <a:rPr lang="nl-NL" dirty="0" smtClean="0"/>
              <a:t> approach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nl-NL" dirty="0" smtClean="0"/>
              <a:t>‘How </a:t>
            </a:r>
            <a:r>
              <a:rPr lang="nl-NL" dirty="0"/>
              <a:t>do </a:t>
            </a:r>
            <a:r>
              <a:rPr lang="nl-NL" dirty="0" err="1"/>
              <a:t>people</a:t>
            </a:r>
            <a:r>
              <a:rPr lang="nl-NL" dirty="0"/>
              <a:t> </a:t>
            </a:r>
            <a:r>
              <a:rPr lang="nl-NL" dirty="0" err="1"/>
              <a:t>refer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temporal</a:t>
            </a:r>
            <a:r>
              <a:rPr lang="nl-NL" dirty="0"/>
              <a:t> </a:t>
            </a:r>
            <a:r>
              <a:rPr lang="nl-NL" dirty="0" err="1" smtClean="0"/>
              <a:t>processes</a:t>
            </a:r>
            <a:r>
              <a:rPr lang="nl-NL" dirty="0" smtClean="0"/>
              <a:t>? </a:t>
            </a:r>
            <a:r>
              <a:rPr lang="en-US" dirty="0" smtClean="0"/>
              <a:t>How </a:t>
            </a:r>
            <a:r>
              <a:rPr lang="en-US" dirty="0"/>
              <a:t>do they construct images and narratives of the past in different social, cultural and historical contexts</a:t>
            </a:r>
            <a:r>
              <a:rPr lang="en-US" dirty="0" smtClean="0"/>
              <a:t>?’ </a:t>
            </a:r>
            <a:r>
              <a:rPr lang="en-US" sz="1600" dirty="0" smtClean="0"/>
              <a:t>(</a:t>
            </a:r>
            <a:r>
              <a:rPr lang="en-US" sz="1600" dirty="0" err="1" smtClean="0"/>
              <a:t>Erll</a:t>
            </a:r>
            <a:r>
              <a:rPr lang="en-US" sz="1600" dirty="0" smtClean="0"/>
              <a:t> 2011, 11)</a:t>
            </a:r>
          </a:p>
          <a:p>
            <a:pPr marL="0" indent="0" algn="just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 algn="just">
              <a:buNone/>
            </a:pPr>
            <a:r>
              <a:rPr lang="en-US" sz="2800" dirty="0" smtClean="0">
                <a:sym typeface="Wingdings" panose="05000000000000000000" pitchFamily="2" charset="2"/>
              </a:rPr>
              <a:t>	 </a:t>
            </a:r>
          </a:p>
          <a:p>
            <a:pPr marL="0" indent="0" algn="just">
              <a:buNone/>
            </a:pPr>
            <a:endParaRPr lang="en-US" sz="2800" dirty="0" smtClean="0"/>
          </a:p>
          <a:p>
            <a:r>
              <a:rPr lang="en-US" dirty="0" smtClean="0"/>
              <a:t>Narratives are constructed in and through language</a:t>
            </a:r>
          </a:p>
          <a:p>
            <a:r>
              <a:rPr lang="en-US" dirty="0" smtClean="0"/>
              <a:t>Stylistics: language is not neutral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386227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" r="4005" b="7159"/>
          <a:stretch/>
        </p:blipFill>
        <p:spPr bwMode="auto">
          <a:xfrm>
            <a:off x="808484" y="476672"/>
            <a:ext cx="757994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76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Passive</a:t>
            </a:r>
            <a:r>
              <a:rPr lang="nl-NL" dirty="0" smtClean="0"/>
              <a:t> 2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err="1"/>
              <a:t>Passive</a:t>
            </a:r>
            <a:r>
              <a:rPr lang="nl-NL" dirty="0"/>
              <a:t> </a:t>
            </a:r>
            <a:r>
              <a:rPr lang="nl-NL" dirty="0" err="1"/>
              <a:t>auxiliary</a:t>
            </a:r>
            <a:endParaRPr lang="nl-NL" dirty="0"/>
          </a:p>
          <a:p>
            <a:pPr lvl="1"/>
            <a:r>
              <a:rPr lang="nl-NL" dirty="0"/>
              <a:t>Worden (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) – </a:t>
            </a:r>
            <a:r>
              <a:rPr lang="nl-NL" dirty="0" err="1"/>
              <a:t>protecting</a:t>
            </a:r>
            <a:r>
              <a:rPr lang="nl-NL" dirty="0"/>
              <a:t> remonstrants, </a:t>
            </a:r>
            <a:r>
              <a:rPr lang="nl-NL" dirty="0" err="1"/>
              <a:t>hiding</a:t>
            </a:r>
            <a:r>
              <a:rPr lang="nl-NL" dirty="0"/>
              <a:t> actor</a:t>
            </a:r>
          </a:p>
          <a:p>
            <a:pPr lvl="1"/>
            <a:r>
              <a:rPr lang="nl-NL" dirty="0" smtClean="0"/>
              <a:t>Zijn (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be</a:t>
            </a:r>
            <a:r>
              <a:rPr lang="nl-NL" dirty="0" smtClean="0"/>
              <a:t>) – </a:t>
            </a:r>
            <a:r>
              <a:rPr lang="nl-NL" dirty="0" err="1" smtClean="0"/>
              <a:t>avoid</a:t>
            </a:r>
            <a:r>
              <a:rPr lang="nl-NL" dirty="0" smtClean="0"/>
              <a:t> </a:t>
            </a:r>
            <a:r>
              <a:rPr lang="nl-NL" dirty="0" err="1" smtClean="0"/>
              <a:t>accusation</a:t>
            </a:r>
            <a:endParaRPr lang="nl-NL" dirty="0" smtClean="0"/>
          </a:p>
          <a:p>
            <a:pPr marL="329184" lvl="1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err="1" smtClean="0"/>
              <a:t>Diet</a:t>
            </a:r>
            <a:r>
              <a:rPr lang="nl-NL" dirty="0" smtClean="0"/>
              <a:t> aldus </a:t>
            </a:r>
            <a:r>
              <a:rPr lang="nl-NL" dirty="0" err="1" smtClean="0"/>
              <a:t>gepasiert</a:t>
            </a:r>
            <a:r>
              <a:rPr lang="nl-NL" dirty="0" smtClean="0"/>
              <a:t> </a:t>
            </a:r>
            <a:r>
              <a:rPr lang="nl-NL" dirty="0" err="1" smtClean="0"/>
              <a:t>synde</a:t>
            </a:r>
            <a:r>
              <a:rPr lang="nl-NL" dirty="0" smtClean="0"/>
              <a:t> </a:t>
            </a:r>
            <a:r>
              <a:rPr lang="nl-NL" u="sng" dirty="0" err="1" smtClean="0">
                <a:solidFill>
                  <a:srgbClr val="C00000"/>
                </a:solidFill>
              </a:rPr>
              <a:t>bein</a:t>
            </a:r>
            <a:r>
              <a:rPr lang="nl-NL" dirty="0" smtClean="0"/>
              <a:t> </a:t>
            </a:r>
            <a:r>
              <a:rPr lang="nl-NL" dirty="0" err="1" smtClean="0"/>
              <a:t>ick</a:t>
            </a:r>
            <a:r>
              <a:rPr lang="nl-NL" dirty="0" smtClean="0"/>
              <a:t> </a:t>
            </a:r>
            <a:r>
              <a:rPr lang="nl-NL" dirty="0" err="1" smtClean="0"/>
              <a:t>daerna</a:t>
            </a:r>
            <a:r>
              <a:rPr lang="nl-NL" dirty="0" smtClean="0"/>
              <a:t> in </a:t>
            </a:r>
            <a:r>
              <a:rPr lang="nl-NL" dirty="0" err="1" smtClean="0"/>
              <a:t>twe</a:t>
            </a:r>
            <a:r>
              <a:rPr lang="nl-NL" dirty="0" smtClean="0"/>
              <a:t> off</a:t>
            </a:r>
          </a:p>
          <a:p>
            <a:pPr marL="0" indent="0">
              <a:buNone/>
            </a:pPr>
            <a:r>
              <a:rPr lang="nl-NL" i="1" dirty="0" err="1" smtClean="0">
                <a:solidFill>
                  <a:srgbClr val="FF0000"/>
                </a:solidFill>
              </a:rPr>
              <a:t>This</a:t>
            </a:r>
            <a:r>
              <a:rPr lang="nl-NL" i="1" dirty="0" smtClean="0">
                <a:solidFill>
                  <a:srgbClr val="FF0000"/>
                </a:solidFill>
              </a:rPr>
              <a:t> </a:t>
            </a:r>
            <a:r>
              <a:rPr lang="nl-NL" i="1" dirty="0" err="1" smtClean="0">
                <a:solidFill>
                  <a:srgbClr val="FF0000"/>
                </a:solidFill>
              </a:rPr>
              <a:t>so</a:t>
            </a:r>
            <a:r>
              <a:rPr lang="nl-NL" i="1" dirty="0" smtClean="0">
                <a:solidFill>
                  <a:srgbClr val="FF0000"/>
                </a:solidFill>
              </a:rPr>
              <a:t>       </a:t>
            </a:r>
            <a:r>
              <a:rPr lang="nl-NL" i="1" dirty="0" err="1" smtClean="0">
                <a:solidFill>
                  <a:srgbClr val="FF0000"/>
                </a:solidFill>
              </a:rPr>
              <a:t>passed</a:t>
            </a:r>
            <a:r>
              <a:rPr lang="nl-NL" i="1" dirty="0" smtClean="0">
                <a:solidFill>
                  <a:srgbClr val="FF0000"/>
                </a:solidFill>
              </a:rPr>
              <a:t>     </a:t>
            </a:r>
            <a:r>
              <a:rPr lang="nl-NL" i="1" dirty="0" err="1" smtClean="0">
                <a:solidFill>
                  <a:srgbClr val="FF0000"/>
                </a:solidFill>
              </a:rPr>
              <a:t>being</a:t>
            </a:r>
            <a:r>
              <a:rPr lang="nl-NL" i="1" dirty="0" smtClean="0">
                <a:solidFill>
                  <a:srgbClr val="FF0000"/>
                </a:solidFill>
              </a:rPr>
              <a:t>   </a:t>
            </a:r>
            <a:r>
              <a:rPr lang="nl-NL" i="1" dirty="0" smtClean="0">
                <a:solidFill>
                  <a:srgbClr val="C00000"/>
                </a:solidFill>
              </a:rPr>
              <a:t> </a:t>
            </a:r>
            <a:r>
              <a:rPr lang="nl-NL" i="1" u="sng" dirty="0" err="1" smtClean="0">
                <a:solidFill>
                  <a:srgbClr val="C00000"/>
                </a:solidFill>
              </a:rPr>
              <a:t>am</a:t>
            </a:r>
            <a:r>
              <a:rPr lang="nl-NL" i="1" u="sng" dirty="0" smtClean="0">
                <a:solidFill>
                  <a:srgbClr val="C00000"/>
                </a:solidFill>
              </a:rPr>
              <a:t> </a:t>
            </a:r>
            <a:r>
              <a:rPr lang="nl-NL" i="1" dirty="0" smtClean="0">
                <a:solidFill>
                  <a:srgbClr val="C00000"/>
                </a:solidFill>
              </a:rPr>
              <a:t>   </a:t>
            </a:r>
            <a:r>
              <a:rPr lang="nl-NL" i="1" dirty="0" smtClean="0">
                <a:solidFill>
                  <a:srgbClr val="FF0000"/>
                </a:solidFill>
              </a:rPr>
              <a:t>I      </a:t>
            </a:r>
            <a:r>
              <a:rPr lang="nl-NL" i="1" dirty="0" err="1" smtClean="0">
                <a:solidFill>
                  <a:srgbClr val="FF0000"/>
                </a:solidFill>
              </a:rPr>
              <a:t>then</a:t>
            </a:r>
            <a:r>
              <a:rPr lang="nl-NL" i="1" dirty="0" smtClean="0">
                <a:solidFill>
                  <a:srgbClr val="FF0000"/>
                </a:solidFill>
              </a:rPr>
              <a:t>     in </a:t>
            </a:r>
            <a:r>
              <a:rPr lang="nl-NL" i="1" dirty="0" err="1" smtClean="0">
                <a:solidFill>
                  <a:srgbClr val="FF0000"/>
                </a:solidFill>
              </a:rPr>
              <a:t>two</a:t>
            </a:r>
            <a:r>
              <a:rPr lang="nl-NL" i="1" dirty="0" smtClean="0">
                <a:solidFill>
                  <a:srgbClr val="FF0000"/>
                </a:solidFill>
              </a:rPr>
              <a:t>  or</a:t>
            </a:r>
          </a:p>
          <a:p>
            <a:pPr marL="0" indent="0">
              <a:buNone/>
            </a:pPr>
            <a:r>
              <a:rPr lang="nl-NL" dirty="0" err="1"/>
              <a:t>d</a:t>
            </a:r>
            <a:r>
              <a:rPr lang="nl-NL" dirty="0" err="1" smtClean="0"/>
              <a:t>rye</a:t>
            </a:r>
            <a:r>
              <a:rPr lang="nl-NL" dirty="0" smtClean="0"/>
              <a:t> weken niet </a:t>
            </a:r>
            <a:r>
              <a:rPr lang="nl-NL" dirty="0" err="1" smtClean="0"/>
              <a:t>gemoeyt</a:t>
            </a:r>
            <a:r>
              <a:rPr lang="nl-NL" dirty="0" smtClean="0"/>
              <a:t>.</a:t>
            </a:r>
          </a:p>
          <a:p>
            <a:pPr marL="0" indent="0">
              <a:buNone/>
            </a:pPr>
            <a:r>
              <a:rPr lang="nl-NL" i="1" dirty="0" err="1">
                <a:solidFill>
                  <a:srgbClr val="FF0000"/>
                </a:solidFill>
              </a:rPr>
              <a:t>t</a:t>
            </a:r>
            <a:r>
              <a:rPr lang="nl-NL" i="1" dirty="0" err="1" smtClean="0">
                <a:solidFill>
                  <a:srgbClr val="FF0000"/>
                </a:solidFill>
              </a:rPr>
              <a:t>hree</a:t>
            </a:r>
            <a:r>
              <a:rPr lang="nl-NL" i="1" dirty="0" smtClean="0">
                <a:solidFill>
                  <a:srgbClr val="FF0000"/>
                </a:solidFill>
              </a:rPr>
              <a:t> weeks </a:t>
            </a:r>
            <a:r>
              <a:rPr lang="nl-NL" i="1" dirty="0" err="1" smtClean="0">
                <a:solidFill>
                  <a:srgbClr val="FF0000"/>
                </a:solidFill>
              </a:rPr>
              <a:t>not</a:t>
            </a:r>
            <a:r>
              <a:rPr lang="nl-NL" i="1" dirty="0" smtClean="0">
                <a:solidFill>
                  <a:srgbClr val="FF0000"/>
                </a:solidFill>
              </a:rPr>
              <a:t>  </a:t>
            </a:r>
            <a:r>
              <a:rPr lang="nl-NL" i="1" dirty="0" err="1" smtClean="0">
                <a:solidFill>
                  <a:srgbClr val="FF0000"/>
                </a:solidFill>
              </a:rPr>
              <a:t>bothered</a:t>
            </a:r>
            <a:r>
              <a:rPr lang="nl-NL" i="1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endParaRPr lang="nl-NL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nl-NL" dirty="0" smtClean="0">
                <a:solidFill>
                  <a:schemeClr val="tx1"/>
                </a:solidFill>
              </a:rPr>
              <a:t>(</a:t>
            </a:r>
            <a:r>
              <a:rPr lang="nl-NL" dirty="0" err="1" smtClean="0">
                <a:solidFill>
                  <a:schemeClr val="tx1"/>
                </a:solidFill>
              </a:rPr>
              <a:t>instead</a:t>
            </a:r>
            <a:r>
              <a:rPr lang="nl-NL" dirty="0" smtClean="0">
                <a:solidFill>
                  <a:schemeClr val="tx1"/>
                </a:solidFill>
              </a:rPr>
              <a:t> of: ‘</a:t>
            </a:r>
            <a:r>
              <a:rPr lang="nl-NL" dirty="0" err="1" smtClean="0">
                <a:solidFill>
                  <a:schemeClr val="tx1"/>
                </a:solidFill>
              </a:rPr>
              <a:t>did</a:t>
            </a:r>
            <a:r>
              <a:rPr lang="nl-NL" dirty="0" smtClean="0">
                <a:solidFill>
                  <a:schemeClr val="tx1"/>
                </a:solidFill>
              </a:rPr>
              <a:t> </a:t>
            </a:r>
            <a:r>
              <a:rPr lang="nl-NL" dirty="0" err="1" smtClean="0">
                <a:solidFill>
                  <a:srgbClr val="C00000"/>
                </a:solidFill>
              </a:rPr>
              <a:t>they</a:t>
            </a:r>
            <a:r>
              <a:rPr lang="nl-NL" dirty="0" smtClean="0">
                <a:solidFill>
                  <a:schemeClr val="tx1"/>
                </a:solidFill>
              </a:rPr>
              <a:t> </a:t>
            </a:r>
            <a:r>
              <a:rPr lang="nl-NL" dirty="0" err="1" smtClean="0">
                <a:solidFill>
                  <a:schemeClr val="tx1"/>
                </a:solidFill>
              </a:rPr>
              <a:t>not</a:t>
            </a:r>
            <a:r>
              <a:rPr lang="nl-NL" dirty="0" smtClean="0">
                <a:solidFill>
                  <a:schemeClr val="tx1"/>
                </a:solidFill>
              </a:rPr>
              <a:t> </a:t>
            </a:r>
            <a:r>
              <a:rPr lang="nl-NL" dirty="0" err="1" smtClean="0">
                <a:solidFill>
                  <a:schemeClr val="tx1"/>
                </a:solidFill>
              </a:rPr>
              <a:t>bother</a:t>
            </a:r>
            <a:r>
              <a:rPr lang="nl-NL" dirty="0" smtClean="0">
                <a:solidFill>
                  <a:schemeClr val="tx1"/>
                </a:solidFill>
              </a:rPr>
              <a:t> me’</a:t>
            </a:r>
          </a:p>
        </p:txBody>
      </p:sp>
    </p:spTree>
    <p:extLst>
      <p:ext uri="{BB962C8B-B14F-4D97-AF65-F5344CB8AC3E}">
        <p14:creationId xmlns:p14="http://schemas.microsoft.com/office/powerpoint/2010/main" val="65091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Passive</a:t>
            </a:r>
            <a:r>
              <a:rPr lang="nl-NL" dirty="0" smtClean="0"/>
              <a:t> 2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Based</a:t>
            </a:r>
            <a:r>
              <a:rPr lang="nl-NL" dirty="0" smtClean="0"/>
              <a:t> on </a:t>
            </a:r>
            <a:r>
              <a:rPr lang="nl-NL" dirty="0" err="1" smtClean="0"/>
              <a:t>Bible-Christ</a:t>
            </a:r>
            <a:r>
              <a:rPr lang="nl-NL" dirty="0" smtClean="0"/>
              <a:t>:</a:t>
            </a:r>
          </a:p>
          <a:p>
            <a:r>
              <a:rPr lang="nl-NL" dirty="0" smtClean="0"/>
              <a:t>‘I </a:t>
            </a:r>
            <a:r>
              <a:rPr lang="nl-NL" dirty="0" err="1" smtClean="0"/>
              <a:t>said</a:t>
            </a:r>
            <a:r>
              <a:rPr lang="nl-NL" dirty="0" smtClean="0"/>
              <a:t> </a:t>
            </a:r>
            <a:r>
              <a:rPr lang="nl-NL" dirty="0" err="1" smtClean="0"/>
              <a:t>that</a:t>
            </a:r>
            <a:r>
              <a:rPr lang="nl-NL" dirty="0" smtClean="0"/>
              <a:t> I </a:t>
            </a:r>
            <a:r>
              <a:rPr lang="nl-NL" dirty="0" err="1" smtClean="0"/>
              <a:t>would</a:t>
            </a:r>
            <a:r>
              <a:rPr lang="nl-NL" dirty="0" smtClean="0"/>
              <a:t> follow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example</a:t>
            </a:r>
            <a:r>
              <a:rPr lang="nl-NL" dirty="0" smtClean="0"/>
              <a:t> of </a:t>
            </a:r>
            <a:r>
              <a:rPr lang="nl-NL" dirty="0" err="1" smtClean="0"/>
              <a:t>my</a:t>
            </a:r>
            <a:r>
              <a:rPr lang="nl-NL" dirty="0" smtClean="0"/>
              <a:t> </a:t>
            </a:r>
            <a:r>
              <a:rPr lang="nl-NL" dirty="0" err="1" smtClean="0"/>
              <a:t>savior</a:t>
            </a:r>
            <a:r>
              <a:rPr lang="nl-NL" dirty="0" smtClean="0"/>
              <a:t> </a:t>
            </a:r>
            <a:r>
              <a:rPr lang="nl-NL" dirty="0" err="1" smtClean="0"/>
              <a:t>Christ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all</a:t>
            </a:r>
            <a:r>
              <a:rPr lang="nl-NL" dirty="0" smtClean="0"/>
              <a:t> </a:t>
            </a:r>
            <a:r>
              <a:rPr lang="nl-NL" dirty="0" err="1" smtClean="0"/>
              <a:t>martyrs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that</a:t>
            </a:r>
            <a:r>
              <a:rPr lang="nl-NL" dirty="0" smtClean="0"/>
              <a:t> I </a:t>
            </a:r>
            <a:r>
              <a:rPr lang="nl-NL" dirty="0" err="1" smtClean="0"/>
              <a:t>would</a:t>
            </a:r>
            <a:r>
              <a:rPr lang="nl-NL" dirty="0" smtClean="0"/>
              <a:t> </a:t>
            </a:r>
            <a:r>
              <a:rPr lang="nl-NL" dirty="0" err="1" smtClean="0"/>
              <a:t>not</a:t>
            </a:r>
            <a:r>
              <a:rPr lang="nl-NL" dirty="0" smtClean="0"/>
              <a:t> </a:t>
            </a:r>
            <a:r>
              <a:rPr lang="nl-NL" dirty="0" err="1" smtClean="0"/>
              <a:t>answer</a:t>
            </a:r>
            <a:r>
              <a:rPr lang="nl-NL" dirty="0" smtClean="0"/>
              <a:t> </a:t>
            </a:r>
            <a:r>
              <a:rPr lang="nl-NL" dirty="0" err="1" smtClean="0"/>
              <a:t>such</a:t>
            </a:r>
            <a:r>
              <a:rPr lang="nl-NL" dirty="0" smtClean="0"/>
              <a:t> </a:t>
            </a:r>
            <a:r>
              <a:rPr lang="nl-NL" dirty="0" err="1" smtClean="0"/>
              <a:t>questions</a:t>
            </a:r>
            <a:r>
              <a:rPr lang="nl-NL" dirty="0" smtClean="0"/>
              <a:t>’</a:t>
            </a:r>
          </a:p>
          <a:p>
            <a:r>
              <a:rPr lang="nl-NL" dirty="0" smtClean="0"/>
              <a:t>‘</a:t>
            </a:r>
            <a:r>
              <a:rPr lang="nl-NL" dirty="0" err="1" smtClean="0"/>
              <a:t>Then</a:t>
            </a:r>
            <a:r>
              <a:rPr lang="nl-NL" dirty="0" smtClean="0"/>
              <a:t> </a:t>
            </a:r>
            <a:r>
              <a:rPr lang="nl-NL" dirty="0" err="1" smtClean="0"/>
              <a:t>Kelfken</a:t>
            </a:r>
            <a:r>
              <a:rPr lang="nl-NL" dirty="0" smtClean="0"/>
              <a:t> [</a:t>
            </a:r>
            <a:r>
              <a:rPr lang="nl-NL" dirty="0" err="1" smtClean="0"/>
              <a:t>mayor</a:t>
            </a:r>
            <a:r>
              <a:rPr lang="nl-NL" dirty="0" smtClean="0"/>
              <a:t>] </a:t>
            </a:r>
            <a:r>
              <a:rPr lang="nl-NL" dirty="0" err="1" smtClean="0"/>
              <a:t>asked</a:t>
            </a:r>
            <a:r>
              <a:rPr lang="nl-NL" dirty="0" smtClean="0"/>
              <a:t> </a:t>
            </a:r>
            <a:r>
              <a:rPr lang="nl-NL" dirty="0" err="1" smtClean="0"/>
              <a:t>if</a:t>
            </a:r>
            <a:r>
              <a:rPr lang="nl-NL" dirty="0" smtClean="0"/>
              <a:t> </a:t>
            </a:r>
            <a:r>
              <a:rPr lang="nl-NL" dirty="0" err="1" smtClean="0"/>
              <a:t>hy</a:t>
            </a:r>
            <a:r>
              <a:rPr lang="nl-NL" dirty="0" smtClean="0"/>
              <a:t> </a:t>
            </a:r>
            <a:r>
              <a:rPr lang="nl-NL" dirty="0" err="1" smtClean="0"/>
              <a:t>persecuted</a:t>
            </a:r>
            <a:r>
              <a:rPr lang="nl-NL" dirty="0" smtClean="0"/>
              <a:t> </a:t>
            </a:r>
            <a:r>
              <a:rPr lang="nl-NL" dirty="0" err="1" smtClean="0"/>
              <a:t>us</a:t>
            </a:r>
            <a:r>
              <a:rPr lang="nl-NL" dirty="0" smtClean="0"/>
              <a:t> [remonstrants]. I </a:t>
            </a:r>
            <a:r>
              <a:rPr lang="nl-NL" dirty="0" err="1" smtClean="0"/>
              <a:t>answered</a:t>
            </a:r>
            <a:r>
              <a:rPr lang="nl-NL" dirty="0" smtClean="0"/>
              <a:t> </a:t>
            </a:r>
            <a:r>
              <a:rPr lang="nl-NL" dirty="0" err="1" smtClean="0"/>
              <a:t>that</a:t>
            </a:r>
            <a:r>
              <a:rPr lang="nl-NL" dirty="0" smtClean="0"/>
              <a:t> he </a:t>
            </a:r>
            <a:r>
              <a:rPr lang="nl-NL" dirty="0" err="1" smtClean="0"/>
              <a:t>should</a:t>
            </a:r>
            <a:r>
              <a:rPr lang="nl-NL" dirty="0" smtClean="0"/>
              <a:t> </a:t>
            </a:r>
            <a:r>
              <a:rPr lang="nl-NL" dirty="0" err="1" smtClean="0"/>
              <a:t>know</a:t>
            </a:r>
            <a:r>
              <a:rPr lang="nl-NL" dirty="0" smtClean="0"/>
              <a:t> </a:t>
            </a:r>
            <a:r>
              <a:rPr lang="nl-NL" dirty="0" err="1" smtClean="0"/>
              <a:t>if</a:t>
            </a:r>
            <a:r>
              <a:rPr lang="nl-NL" dirty="0" smtClean="0"/>
              <a:t> he </a:t>
            </a:r>
            <a:r>
              <a:rPr lang="nl-NL" dirty="0" err="1" smtClean="0"/>
              <a:t>did</a:t>
            </a:r>
            <a:r>
              <a:rPr lang="nl-NL" dirty="0" smtClean="0"/>
              <a:t> or </a:t>
            </a:r>
            <a:r>
              <a:rPr lang="nl-NL" dirty="0" err="1" smtClean="0"/>
              <a:t>not</a:t>
            </a:r>
            <a:r>
              <a:rPr lang="nl-NL" dirty="0" smtClean="0"/>
              <a:t>.[…] </a:t>
            </a:r>
            <a:r>
              <a:rPr lang="nl-NL" dirty="0" err="1" smtClean="0"/>
              <a:t>Kelfken</a:t>
            </a:r>
            <a:r>
              <a:rPr lang="nl-NL" dirty="0" smtClean="0"/>
              <a:t> </a:t>
            </a:r>
            <a:r>
              <a:rPr lang="nl-NL" dirty="0" err="1" smtClean="0"/>
              <a:t>asked</a:t>
            </a:r>
            <a:r>
              <a:rPr lang="nl-NL" dirty="0" smtClean="0"/>
              <a:t> </a:t>
            </a:r>
            <a:r>
              <a:rPr lang="nl-NL" dirty="0" err="1" smtClean="0"/>
              <a:t>wether</a:t>
            </a:r>
            <a:r>
              <a:rPr lang="nl-NL" dirty="0" smtClean="0"/>
              <a:t> I [</a:t>
            </a:r>
            <a:r>
              <a:rPr lang="nl-NL" dirty="0" err="1" smtClean="0"/>
              <a:t>widow</a:t>
            </a:r>
            <a:r>
              <a:rPr lang="nl-NL" dirty="0" smtClean="0"/>
              <a:t>] </a:t>
            </a:r>
            <a:r>
              <a:rPr lang="nl-NL" dirty="0" err="1" smtClean="0"/>
              <a:t>talked</a:t>
            </a:r>
            <a:r>
              <a:rPr lang="nl-NL" dirty="0" smtClean="0"/>
              <a:t> </a:t>
            </a:r>
            <a:r>
              <a:rPr lang="nl-NL" dirty="0" err="1" smtClean="0"/>
              <a:t>about</a:t>
            </a:r>
            <a:r>
              <a:rPr lang="nl-NL" dirty="0" smtClean="0"/>
              <a:t> </a:t>
            </a:r>
            <a:r>
              <a:rPr lang="nl-NL" dirty="0" err="1" smtClean="0"/>
              <a:t>him</a:t>
            </a:r>
            <a:r>
              <a:rPr lang="nl-NL" dirty="0" smtClean="0"/>
              <a:t>. I </a:t>
            </a:r>
            <a:r>
              <a:rPr lang="nl-NL" dirty="0" err="1" smtClean="0"/>
              <a:t>said</a:t>
            </a:r>
            <a:r>
              <a:rPr lang="nl-NL" dirty="0" smtClean="0"/>
              <a:t>: </a:t>
            </a:r>
            <a:r>
              <a:rPr lang="nl-NL" dirty="0" err="1" smtClean="0"/>
              <a:t>those</a:t>
            </a:r>
            <a:r>
              <a:rPr lang="nl-NL" dirty="0" smtClean="0"/>
              <a:t> </a:t>
            </a:r>
            <a:r>
              <a:rPr lang="nl-NL" dirty="0" err="1" smtClean="0"/>
              <a:t>who</a:t>
            </a:r>
            <a:r>
              <a:rPr lang="nl-NL" dirty="0" smtClean="0"/>
              <a:t> are </a:t>
            </a:r>
            <a:r>
              <a:rPr lang="nl-NL" dirty="0" err="1" smtClean="0"/>
              <a:t>doing</a:t>
            </a:r>
            <a:r>
              <a:rPr lang="nl-NL" dirty="0" smtClean="0"/>
              <a:t> </a:t>
            </a:r>
            <a:r>
              <a:rPr lang="nl-NL" dirty="0" err="1" smtClean="0"/>
              <a:t>this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me.’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01352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4400" dirty="0" smtClean="0"/>
              <a:t>Language Dynamics in </a:t>
            </a:r>
            <a:r>
              <a:rPr lang="nl-NL" sz="4400" dirty="0" err="1" smtClean="0"/>
              <a:t>the</a:t>
            </a:r>
            <a:r>
              <a:rPr lang="nl-NL" sz="4400" dirty="0" smtClean="0"/>
              <a:t> Dutch Golden Age</a:t>
            </a:r>
            <a:endParaRPr lang="nl-NL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2100" dirty="0" err="1" smtClean="0"/>
              <a:t>Linguistic</a:t>
            </a:r>
            <a:r>
              <a:rPr lang="nl-NL" sz="2100" dirty="0" smtClean="0"/>
              <a:t> </a:t>
            </a:r>
            <a:r>
              <a:rPr lang="nl-NL" sz="2100" dirty="0" err="1" smtClean="0"/>
              <a:t>variation</a:t>
            </a:r>
            <a:r>
              <a:rPr lang="nl-NL" sz="2100" dirty="0" smtClean="0"/>
              <a:t> </a:t>
            </a:r>
            <a:r>
              <a:rPr lang="nl-NL" sz="2100" dirty="0" err="1" smtClean="0"/>
              <a:t>within</a:t>
            </a:r>
            <a:r>
              <a:rPr lang="nl-NL" sz="2100" dirty="0" smtClean="0"/>
              <a:t> </a:t>
            </a:r>
            <a:r>
              <a:rPr lang="nl-NL" sz="2100" dirty="0" err="1" smtClean="0"/>
              <a:t>early</a:t>
            </a:r>
            <a:r>
              <a:rPr lang="nl-NL" sz="2100" dirty="0" smtClean="0"/>
              <a:t> modern memory </a:t>
            </a:r>
            <a:r>
              <a:rPr lang="nl-NL" sz="2100" dirty="0" err="1" smtClean="0"/>
              <a:t>narratives</a:t>
            </a:r>
            <a:endParaRPr lang="nl-NL" sz="2100" dirty="0"/>
          </a:p>
          <a:p>
            <a:pPr marL="0" indent="0">
              <a:buNone/>
            </a:pPr>
            <a:endParaRPr lang="nl-NL" sz="2000" dirty="0" smtClean="0"/>
          </a:p>
          <a:p>
            <a:r>
              <a:rPr lang="nl-NL" sz="2000" b="1" dirty="0" err="1" smtClean="0"/>
              <a:t>Middle</a:t>
            </a:r>
            <a:r>
              <a:rPr lang="nl-NL" sz="2000" b="1" dirty="0" smtClean="0"/>
              <a:t> Dutch: </a:t>
            </a:r>
            <a:r>
              <a:rPr lang="nl-NL" sz="2000" dirty="0" smtClean="0"/>
              <a:t>dialect </a:t>
            </a:r>
            <a:r>
              <a:rPr lang="nl-NL" sz="2000" dirty="0" err="1" smtClean="0"/>
              <a:t>diversity</a:t>
            </a:r>
            <a:endParaRPr lang="nl-NL" sz="2000" dirty="0" smtClean="0"/>
          </a:p>
          <a:p>
            <a:r>
              <a:rPr lang="nl-NL" sz="2000" b="1" dirty="0" err="1" smtClean="0"/>
              <a:t>Early</a:t>
            </a:r>
            <a:r>
              <a:rPr lang="nl-NL" sz="2000" b="1" dirty="0" smtClean="0"/>
              <a:t> Modern Dutch: </a:t>
            </a:r>
            <a:r>
              <a:rPr lang="nl-NL" sz="2000" dirty="0" smtClean="0"/>
              <a:t>search </a:t>
            </a:r>
            <a:r>
              <a:rPr lang="nl-NL" sz="2000" dirty="0" err="1" smtClean="0"/>
              <a:t>for</a:t>
            </a:r>
            <a:r>
              <a:rPr lang="nl-NL" sz="2000" dirty="0" smtClean="0"/>
              <a:t> a standard</a:t>
            </a:r>
          </a:p>
          <a:p>
            <a:pPr lvl="1"/>
            <a:r>
              <a:rPr lang="nl-NL" sz="1800" dirty="0"/>
              <a:t>Active </a:t>
            </a:r>
            <a:r>
              <a:rPr lang="nl-NL" sz="1800" dirty="0" err="1"/>
              <a:t>language</a:t>
            </a:r>
            <a:r>
              <a:rPr lang="nl-NL" sz="1800" dirty="0"/>
              <a:t> </a:t>
            </a:r>
            <a:r>
              <a:rPr lang="nl-NL" sz="1800" dirty="0" err="1"/>
              <a:t>regulation</a:t>
            </a:r>
            <a:endParaRPr lang="nl-NL" sz="1800" dirty="0"/>
          </a:p>
          <a:p>
            <a:pPr lvl="1"/>
            <a:r>
              <a:rPr lang="nl-NL" sz="1800" dirty="0" err="1" smtClean="0"/>
              <a:t>Use</a:t>
            </a:r>
            <a:r>
              <a:rPr lang="nl-NL" sz="1800" dirty="0" smtClean="0"/>
              <a:t> of </a:t>
            </a:r>
            <a:r>
              <a:rPr lang="nl-NL" sz="1800" dirty="0" err="1" smtClean="0"/>
              <a:t>the</a:t>
            </a:r>
            <a:r>
              <a:rPr lang="nl-NL" sz="1800" dirty="0" smtClean="0"/>
              <a:t> </a:t>
            </a:r>
            <a:r>
              <a:rPr lang="nl-NL" sz="1800" dirty="0" err="1" smtClean="0"/>
              <a:t>vernacular</a:t>
            </a:r>
            <a:r>
              <a:rPr lang="nl-NL" sz="1800" dirty="0" smtClean="0"/>
              <a:t> in new </a:t>
            </a:r>
            <a:r>
              <a:rPr lang="nl-NL" sz="1800" dirty="0" err="1" smtClean="0"/>
              <a:t>domains</a:t>
            </a:r>
            <a:endParaRPr lang="nl-NL" sz="1800" dirty="0" smtClean="0"/>
          </a:p>
          <a:p>
            <a:pPr lvl="1"/>
            <a:r>
              <a:rPr lang="nl-NL" sz="1800" dirty="0" smtClean="0"/>
              <a:t>Rise of new (</a:t>
            </a:r>
            <a:r>
              <a:rPr lang="nl-NL" sz="1800" dirty="0" err="1" smtClean="0"/>
              <a:t>literary</a:t>
            </a:r>
            <a:r>
              <a:rPr lang="nl-NL" sz="1800" dirty="0" smtClean="0"/>
              <a:t>) genres</a:t>
            </a:r>
          </a:p>
          <a:p>
            <a:pPr lvl="1"/>
            <a:endParaRPr lang="nl-NL" sz="2000" dirty="0"/>
          </a:p>
          <a:p>
            <a:pPr lvl="1">
              <a:buFont typeface="Wingdings"/>
              <a:buChar char="à"/>
            </a:pPr>
            <a:r>
              <a:rPr lang="nl-NL" sz="2000" dirty="0">
                <a:sym typeface="Wingdings" panose="05000000000000000000" pitchFamily="2" charset="2"/>
              </a:rPr>
              <a:t>L</a:t>
            </a:r>
            <a:r>
              <a:rPr lang="nl-NL" sz="2000" dirty="0" smtClean="0">
                <a:sym typeface="Wingdings" panose="05000000000000000000" pitchFamily="2" charset="2"/>
              </a:rPr>
              <a:t>anguage </a:t>
            </a:r>
            <a:r>
              <a:rPr lang="nl-NL" sz="2000" dirty="0" err="1" smtClean="0">
                <a:sym typeface="Wingdings" panose="05000000000000000000" pitchFamily="2" charset="2"/>
              </a:rPr>
              <a:t>variation</a:t>
            </a:r>
            <a:endParaRPr lang="nl-NL" sz="2000" dirty="0" smtClean="0">
              <a:sym typeface="Wingdings" panose="05000000000000000000" pitchFamily="2" charset="2"/>
            </a:endParaRPr>
          </a:p>
          <a:p>
            <a:pPr lvl="1">
              <a:buFont typeface="Wingdings"/>
              <a:buChar char="à"/>
            </a:pPr>
            <a:r>
              <a:rPr lang="nl-NL" sz="2000" dirty="0" err="1" smtClean="0">
                <a:sym typeface="Wingdings" panose="05000000000000000000" pitchFamily="2" charset="2"/>
              </a:rPr>
              <a:t>What</a:t>
            </a:r>
            <a:r>
              <a:rPr lang="nl-NL" sz="2000" dirty="0" smtClean="0">
                <a:sym typeface="Wingdings" panose="05000000000000000000" pitchFamily="2" charset="2"/>
              </a:rPr>
              <a:t> was </a:t>
            </a:r>
            <a:r>
              <a:rPr lang="nl-NL" sz="2000" dirty="0" err="1" smtClean="0">
                <a:sym typeface="Wingdings" panose="05000000000000000000" pitchFamily="2" charset="2"/>
              </a:rPr>
              <a:t>the</a:t>
            </a:r>
            <a:r>
              <a:rPr lang="nl-NL" sz="2000" dirty="0" smtClean="0">
                <a:sym typeface="Wingdings" panose="05000000000000000000" pitchFamily="2" charset="2"/>
              </a:rPr>
              <a:t> </a:t>
            </a:r>
            <a:r>
              <a:rPr lang="nl-NL" sz="2000" dirty="0" err="1" smtClean="0">
                <a:sym typeface="Wingdings" panose="05000000000000000000" pitchFamily="2" charset="2"/>
              </a:rPr>
              <a:t>function</a:t>
            </a:r>
            <a:r>
              <a:rPr lang="nl-NL" sz="2000" dirty="0" smtClean="0">
                <a:sym typeface="Wingdings" panose="05000000000000000000" pitchFamily="2" charset="2"/>
              </a:rPr>
              <a:t> of </a:t>
            </a:r>
            <a:r>
              <a:rPr lang="nl-NL" sz="2000" dirty="0" err="1" smtClean="0">
                <a:sym typeface="Wingdings" panose="05000000000000000000" pitchFamily="2" charset="2"/>
              </a:rPr>
              <a:t>variation</a:t>
            </a:r>
            <a:r>
              <a:rPr lang="nl-NL" sz="2000" dirty="0" smtClean="0">
                <a:sym typeface="Wingdings" panose="05000000000000000000" pitchFamily="2" charset="2"/>
              </a:rPr>
              <a:t> </a:t>
            </a:r>
            <a:r>
              <a:rPr lang="nl-NL" sz="2000" dirty="0" err="1" smtClean="0">
                <a:sym typeface="Wingdings" panose="05000000000000000000" pitchFamily="2" charset="2"/>
              </a:rPr>
              <a:t>and</a:t>
            </a:r>
            <a:r>
              <a:rPr lang="nl-NL" sz="2000" dirty="0" smtClean="0">
                <a:sym typeface="Wingdings" panose="05000000000000000000" pitchFamily="2" charset="2"/>
              </a:rPr>
              <a:t> </a:t>
            </a:r>
            <a:r>
              <a:rPr lang="nl-NL" sz="2000" dirty="0" err="1" smtClean="0">
                <a:sym typeface="Wingdings" panose="05000000000000000000" pitchFamily="2" charset="2"/>
              </a:rPr>
              <a:t>how</a:t>
            </a:r>
            <a:r>
              <a:rPr lang="nl-NL" sz="2000" dirty="0" smtClean="0">
                <a:sym typeface="Wingdings" panose="05000000000000000000" pitchFamily="2" charset="2"/>
              </a:rPr>
              <a:t> </a:t>
            </a:r>
            <a:r>
              <a:rPr lang="nl-NL" sz="2000" dirty="0" err="1" smtClean="0">
                <a:sym typeface="Wingdings" panose="05000000000000000000" pitchFamily="2" charset="2"/>
              </a:rPr>
              <a:t>can</a:t>
            </a:r>
            <a:r>
              <a:rPr lang="nl-NL" sz="2000" dirty="0" smtClean="0">
                <a:sym typeface="Wingdings" panose="05000000000000000000" pitchFamily="2" charset="2"/>
              </a:rPr>
              <a:t> we </a:t>
            </a:r>
            <a:r>
              <a:rPr lang="nl-NL" sz="2000" dirty="0" err="1" smtClean="0">
                <a:sym typeface="Wingdings" panose="05000000000000000000" pitchFamily="2" charset="2"/>
              </a:rPr>
              <a:t>explain</a:t>
            </a:r>
            <a:r>
              <a:rPr lang="nl-NL" sz="2000" dirty="0" smtClean="0">
                <a:sym typeface="Wingdings" panose="05000000000000000000" pitchFamily="2" charset="2"/>
              </a:rPr>
              <a:t> </a:t>
            </a:r>
            <a:r>
              <a:rPr lang="nl-NL" sz="2000" dirty="0" err="1" smtClean="0">
                <a:sym typeface="Wingdings" panose="05000000000000000000" pitchFamily="2" charset="2"/>
              </a:rPr>
              <a:t>the</a:t>
            </a:r>
            <a:r>
              <a:rPr lang="nl-NL" sz="2000" dirty="0" smtClean="0">
                <a:sym typeface="Wingdings" panose="05000000000000000000" pitchFamily="2" charset="2"/>
              </a:rPr>
              <a:t> </a:t>
            </a:r>
            <a:r>
              <a:rPr lang="nl-NL" sz="2000" dirty="0" err="1" smtClean="0">
                <a:sym typeface="Wingdings" panose="05000000000000000000" pitchFamily="2" charset="2"/>
              </a:rPr>
              <a:t>choice</a:t>
            </a:r>
            <a:r>
              <a:rPr lang="nl-NL" sz="2000" dirty="0" smtClean="0">
                <a:sym typeface="Wingdings" panose="05000000000000000000" pitchFamily="2" charset="2"/>
              </a:rPr>
              <a:t> </a:t>
            </a:r>
            <a:r>
              <a:rPr lang="nl-NL" sz="2000" dirty="0" err="1" smtClean="0">
                <a:sym typeface="Wingdings" panose="05000000000000000000" pitchFamily="2" charset="2"/>
              </a:rPr>
              <a:t>for</a:t>
            </a:r>
            <a:r>
              <a:rPr lang="nl-NL" sz="2000" dirty="0" smtClean="0">
                <a:sym typeface="Wingdings" panose="05000000000000000000" pitchFamily="2" charset="2"/>
              </a:rPr>
              <a:t> a </a:t>
            </a:r>
            <a:r>
              <a:rPr lang="nl-NL" sz="2000" dirty="0" err="1" smtClean="0">
                <a:sym typeface="Wingdings" panose="05000000000000000000" pitchFamily="2" charset="2"/>
              </a:rPr>
              <a:t>certain</a:t>
            </a:r>
            <a:r>
              <a:rPr lang="nl-NL" sz="2000" dirty="0" smtClean="0">
                <a:sym typeface="Wingdings" panose="05000000000000000000" pitchFamily="2" charset="2"/>
              </a:rPr>
              <a:t> </a:t>
            </a:r>
            <a:r>
              <a:rPr lang="nl-NL" sz="2000" dirty="0" err="1" smtClean="0">
                <a:sym typeface="Wingdings" panose="05000000000000000000" pitchFamily="2" charset="2"/>
              </a:rPr>
              <a:t>linguistic</a:t>
            </a:r>
            <a:r>
              <a:rPr lang="nl-NL" sz="2000" dirty="0" smtClean="0">
                <a:sym typeface="Wingdings" panose="05000000000000000000" pitchFamily="2" charset="2"/>
              </a:rPr>
              <a:t> property? </a:t>
            </a:r>
          </a:p>
          <a:p>
            <a:pPr marL="329184" lvl="1" indent="0">
              <a:buNone/>
            </a:pPr>
            <a:endParaRPr lang="nl-NL" sz="20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3665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A </a:t>
            </a:r>
            <a:r>
              <a:rPr lang="nl-NL" dirty="0" err="1" smtClean="0"/>
              <a:t>linguistic</a:t>
            </a:r>
            <a:r>
              <a:rPr lang="nl-NL" dirty="0" smtClean="0"/>
              <a:t> approach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l-NL" dirty="0" err="1" smtClean="0"/>
              <a:t>Consists</a:t>
            </a:r>
            <a:r>
              <a:rPr lang="nl-NL" dirty="0" smtClean="0"/>
              <a:t> of: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 err="1" smtClean="0"/>
              <a:t>Study</a:t>
            </a:r>
            <a:r>
              <a:rPr lang="nl-NL" dirty="0" smtClean="0"/>
              <a:t> of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linguistic</a:t>
            </a:r>
            <a:r>
              <a:rPr lang="nl-NL" dirty="0" smtClean="0"/>
              <a:t> environment 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 smtClean="0"/>
              <a:t>Discourse analysis of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narratives</a:t>
            </a:r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Leads </a:t>
            </a:r>
            <a:r>
              <a:rPr lang="nl-NL" dirty="0" err="1" smtClean="0"/>
              <a:t>to</a:t>
            </a:r>
            <a:r>
              <a:rPr lang="nl-NL" dirty="0" smtClean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 smtClean="0"/>
              <a:t>A </a:t>
            </a:r>
            <a:r>
              <a:rPr lang="nl-NL" dirty="0" err="1" smtClean="0"/>
              <a:t>better</a:t>
            </a:r>
            <a:r>
              <a:rPr lang="nl-NL" dirty="0" smtClean="0"/>
              <a:t> </a:t>
            </a:r>
            <a:r>
              <a:rPr lang="nl-NL" dirty="0" err="1" smtClean="0"/>
              <a:t>understanding</a:t>
            </a:r>
            <a:r>
              <a:rPr lang="nl-NL" dirty="0" smtClean="0"/>
              <a:t> of </a:t>
            </a:r>
            <a:r>
              <a:rPr lang="nl-NL" dirty="0" err="1" smtClean="0"/>
              <a:t>literary-cultural</a:t>
            </a:r>
            <a:r>
              <a:rPr lang="nl-NL" dirty="0" smtClean="0"/>
              <a:t> </a:t>
            </a:r>
            <a:r>
              <a:rPr lang="nl-NL" dirty="0" err="1" smtClean="0"/>
              <a:t>boundaries</a:t>
            </a:r>
            <a:r>
              <a:rPr lang="nl-NL" dirty="0" smtClean="0"/>
              <a:t> </a:t>
            </a:r>
          </a:p>
          <a:p>
            <a:pPr lvl="2"/>
            <a:r>
              <a:rPr lang="nl-NL" sz="1600" dirty="0" err="1" smtClean="0"/>
              <a:t>Possibilities</a:t>
            </a:r>
            <a:r>
              <a:rPr lang="nl-NL" sz="1600" dirty="0" smtClean="0"/>
              <a:t> of </a:t>
            </a:r>
            <a:r>
              <a:rPr lang="nl-NL" sz="1600" dirty="0" err="1" smtClean="0"/>
              <a:t>language</a:t>
            </a:r>
            <a:r>
              <a:rPr lang="nl-NL" sz="1600" dirty="0" smtClean="0"/>
              <a:t> system</a:t>
            </a:r>
          </a:p>
          <a:p>
            <a:pPr lvl="2"/>
            <a:r>
              <a:rPr lang="nl-NL" sz="1600" dirty="0" smtClean="0"/>
              <a:t>Memory genres &amp; </a:t>
            </a:r>
            <a:r>
              <a:rPr lang="nl-NL" sz="1600" dirty="0" err="1" smtClean="0"/>
              <a:t>conventions</a:t>
            </a:r>
            <a:r>
              <a:rPr lang="nl-NL" sz="1600" dirty="0" smtClean="0"/>
              <a:t>, </a:t>
            </a:r>
            <a:r>
              <a:rPr lang="nl-NL" sz="1600" dirty="0" err="1" smtClean="0"/>
              <a:t>intertextuality</a:t>
            </a:r>
            <a:r>
              <a:rPr lang="nl-NL" sz="1600" dirty="0" smtClean="0"/>
              <a:t>, </a:t>
            </a:r>
            <a:r>
              <a:rPr lang="nl-NL" sz="1600" dirty="0" err="1" smtClean="0"/>
              <a:t>language</a:t>
            </a:r>
            <a:r>
              <a:rPr lang="nl-NL" sz="1600" dirty="0" smtClean="0"/>
              <a:t> </a:t>
            </a:r>
            <a:r>
              <a:rPr lang="nl-NL" sz="1600" dirty="0" err="1" smtClean="0"/>
              <a:t>regulation</a:t>
            </a:r>
            <a:endParaRPr lang="nl-NL" dirty="0" smtClean="0"/>
          </a:p>
          <a:p>
            <a:pPr marL="514350" indent="-514350">
              <a:buFont typeface="+mj-lt"/>
              <a:buAutoNum type="arabicPeriod"/>
            </a:pPr>
            <a:r>
              <a:rPr lang="nl-NL" dirty="0" smtClean="0"/>
              <a:t>A </a:t>
            </a:r>
            <a:r>
              <a:rPr lang="nl-NL" dirty="0" err="1" smtClean="0"/>
              <a:t>better</a:t>
            </a:r>
            <a:r>
              <a:rPr lang="nl-NL" dirty="0" smtClean="0"/>
              <a:t> </a:t>
            </a:r>
            <a:r>
              <a:rPr lang="nl-NL" dirty="0" err="1" smtClean="0"/>
              <a:t>understanding</a:t>
            </a:r>
            <a:r>
              <a:rPr lang="nl-NL" dirty="0" smtClean="0"/>
              <a:t> of </a:t>
            </a:r>
            <a:r>
              <a:rPr lang="nl-NL" dirty="0" err="1" smtClean="0"/>
              <a:t>the</a:t>
            </a:r>
            <a:r>
              <a:rPr lang="nl-NL" dirty="0" smtClean="0"/>
              <a:t> narrator’s </a:t>
            </a:r>
            <a:r>
              <a:rPr lang="nl-NL" dirty="0" err="1" smtClean="0"/>
              <a:t>relation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context he/</a:t>
            </a:r>
            <a:r>
              <a:rPr lang="nl-NL" dirty="0" err="1" smtClean="0"/>
              <a:t>she</a:t>
            </a:r>
            <a:r>
              <a:rPr lang="nl-NL" dirty="0" smtClean="0"/>
              <a:t> is narrating </a:t>
            </a:r>
            <a:r>
              <a:rPr lang="nl-NL" dirty="0" err="1" smtClean="0"/>
              <a:t>about</a:t>
            </a:r>
            <a:r>
              <a:rPr lang="nl-NL" dirty="0" smtClean="0"/>
              <a:t> </a:t>
            </a:r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916832"/>
            <a:ext cx="2373833" cy="179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08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91" t="4239" r="17194" b="4853"/>
          <a:stretch/>
        </p:blipFill>
        <p:spPr bwMode="auto">
          <a:xfrm>
            <a:off x="5652120" y="3137338"/>
            <a:ext cx="3172813" cy="301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Case </a:t>
            </a:r>
            <a:r>
              <a:rPr lang="nl-NL" dirty="0" err="1" smtClean="0"/>
              <a:t>study</a:t>
            </a:r>
            <a:r>
              <a:rPr lang="nl-NL" dirty="0" smtClean="0"/>
              <a:t>: remonstrant </a:t>
            </a:r>
            <a:r>
              <a:rPr lang="nl-NL" dirty="0" err="1" smtClean="0"/>
              <a:t>narratives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38388"/>
            <a:ext cx="6182072" cy="3951337"/>
          </a:xfrm>
        </p:spPr>
        <p:txBody>
          <a:bodyPr/>
          <a:lstStyle/>
          <a:p>
            <a:r>
              <a:rPr lang="nl-NL" dirty="0" smtClean="0"/>
              <a:t>1568 – 1648: </a:t>
            </a:r>
            <a:r>
              <a:rPr lang="nl-NL" dirty="0" err="1" smtClean="0"/>
              <a:t>Eighty</a:t>
            </a:r>
            <a:r>
              <a:rPr lang="nl-NL" dirty="0" smtClean="0"/>
              <a:t> </a:t>
            </a:r>
            <a:r>
              <a:rPr lang="nl-NL" dirty="0" err="1" smtClean="0"/>
              <a:t>Years</a:t>
            </a:r>
            <a:r>
              <a:rPr lang="nl-NL" dirty="0" smtClean="0"/>
              <a:t>’ War </a:t>
            </a:r>
            <a:r>
              <a:rPr lang="nl-NL" dirty="0" err="1" smtClean="0"/>
              <a:t>with</a:t>
            </a:r>
            <a:r>
              <a:rPr lang="nl-NL" dirty="0" smtClean="0"/>
              <a:t> Spain</a:t>
            </a:r>
          </a:p>
          <a:p>
            <a:r>
              <a:rPr lang="nl-NL" dirty="0" smtClean="0"/>
              <a:t>1609 – 1621: </a:t>
            </a:r>
            <a:r>
              <a:rPr lang="nl-NL" dirty="0" err="1" smtClean="0"/>
              <a:t>Twelve</a:t>
            </a:r>
            <a:r>
              <a:rPr lang="nl-NL" dirty="0" smtClean="0"/>
              <a:t> </a:t>
            </a:r>
            <a:r>
              <a:rPr lang="nl-NL" dirty="0" err="1" smtClean="0"/>
              <a:t>Years</a:t>
            </a:r>
            <a:r>
              <a:rPr lang="nl-NL" dirty="0" smtClean="0"/>
              <a:t>’ </a:t>
            </a:r>
            <a:r>
              <a:rPr lang="nl-NL" dirty="0" err="1" smtClean="0"/>
              <a:t>Truce</a:t>
            </a:r>
            <a:endParaRPr lang="nl-NL" dirty="0" smtClean="0"/>
          </a:p>
          <a:p>
            <a:pPr lvl="1"/>
            <a:r>
              <a:rPr lang="nl-NL" dirty="0" smtClean="0"/>
              <a:t>International level: </a:t>
            </a:r>
            <a:r>
              <a:rPr lang="nl-NL" dirty="0" err="1" smtClean="0"/>
              <a:t>peace</a:t>
            </a:r>
            <a:endParaRPr lang="nl-NL" dirty="0" smtClean="0"/>
          </a:p>
          <a:p>
            <a:pPr lvl="1"/>
            <a:r>
              <a:rPr lang="nl-NL" dirty="0" smtClean="0"/>
              <a:t>National level: </a:t>
            </a:r>
            <a:r>
              <a:rPr lang="nl-NL" dirty="0" err="1" smtClean="0"/>
              <a:t>religious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political</a:t>
            </a:r>
            <a:r>
              <a:rPr lang="nl-NL" dirty="0" smtClean="0"/>
              <a:t> </a:t>
            </a:r>
            <a:r>
              <a:rPr lang="nl-NL" dirty="0" err="1" smtClean="0"/>
              <a:t>unrest</a:t>
            </a:r>
            <a:endParaRPr lang="nl-NL" dirty="0" smtClean="0"/>
          </a:p>
          <a:p>
            <a:pPr lvl="2">
              <a:buFontTx/>
              <a:buChar char="-"/>
            </a:pPr>
            <a:r>
              <a:rPr lang="nl-NL" dirty="0" err="1" smtClean="0"/>
              <a:t>Religious</a:t>
            </a:r>
            <a:r>
              <a:rPr lang="nl-NL" dirty="0" smtClean="0"/>
              <a:t> </a:t>
            </a:r>
            <a:r>
              <a:rPr lang="nl-NL" dirty="0" err="1" smtClean="0"/>
              <a:t>quarel</a:t>
            </a:r>
            <a:r>
              <a:rPr lang="nl-NL" dirty="0" smtClean="0"/>
              <a:t> </a:t>
            </a:r>
            <a:r>
              <a:rPr lang="nl-NL" dirty="0" err="1" smtClean="0"/>
              <a:t>about</a:t>
            </a:r>
            <a:r>
              <a:rPr lang="nl-NL" dirty="0" smtClean="0"/>
              <a:t> </a:t>
            </a:r>
            <a:r>
              <a:rPr lang="nl-NL" dirty="0" err="1" smtClean="0"/>
              <a:t>providence</a:t>
            </a:r>
            <a:r>
              <a:rPr lang="nl-NL" dirty="0" smtClean="0"/>
              <a:t>: </a:t>
            </a:r>
          </a:p>
          <a:p>
            <a:pPr lvl="2">
              <a:buFontTx/>
              <a:buChar char="-"/>
            </a:pPr>
            <a:r>
              <a:rPr lang="nl-NL" dirty="0" smtClean="0"/>
              <a:t>Remonstrants –  Contra-remonstrants</a:t>
            </a:r>
          </a:p>
          <a:p>
            <a:pPr lvl="2">
              <a:buFontTx/>
              <a:buChar char="-"/>
            </a:pPr>
            <a:r>
              <a:rPr lang="nl-NL" dirty="0" err="1"/>
              <a:t>L</a:t>
            </a:r>
            <a:r>
              <a:rPr lang="nl-NL" dirty="0" err="1" smtClean="0"/>
              <a:t>and’s</a:t>
            </a:r>
            <a:r>
              <a:rPr lang="nl-NL" dirty="0" smtClean="0"/>
              <a:t>  advocate – </a:t>
            </a:r>
            <a:r>
              <a:rPr lang="nl-NL" dirty="0" err="1"/>
              <a:t>S</a:t>
            </a:r>
            <a:r>
              <a:rPr lang="nl-NL" dirty="0" err="1" smtClean="0"/>
              <a:t>tadtholder</a:t>
            </a:r>
            <a:r>
              <a:rPr lang="nl-NL" dirty="0" smtClean="0"/>
              <a:t> </a:t>
            </a:r>
          </a:p>
          <a:p>
            <a:pPr marL="640080" lvl="2" indent="0">
              <a:buNone/>
            </a:pPr>
            <a:r>
              <a:rPr lang="nl-NL" dirty="0" smtClean="0">
                <a:sym typeface="Wingdings" panose="05000000000000000000" pitchFamily="2" charset="2"/>
              </a:rPr>
              <a:t> Remonstrant </a:t>
            </a:r>
            <a:r>
              <a:rPr lang="nl-NL" dirty="0" err="1" smtClean="0">
                <a:sym typeface="Wingdings" panose="05000000000000000000" pitchFamily="2" charset="2"/>
              </a:rPr>
              <a:t>religion</a:t>
            </a:r>
            <a:r>
              <a:rPr lang="nl-NL" dirty="0" smtClean="0">
                <a:sym typeface="Wingdings" panose="05000000000000000000" pitchFamily="2" charset="2"/>
              </a:rPr>
              <a:t>  </a:t>
            </a:r>
            <a:r>
              <a:rPr lang="nl-NL" dirty="0" err="1" smtClean="0">
                <a:sym typeface="Wingdings" panose="05000000000000000000" pitchFamily="2" charset="2"/>
              </a:rPr>
              <a:t>forbidden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9626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3" t="8582" r="33303" b="9438"/>
          <a:stretch/>
        </p:blipFill>
        <p:spPr bwMode="auto">
          <a:xfrm>
            <a:off x="4499992" y="1311449"/>
            <a:ext cx="4419179" cy="5227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7" t="12084" r="10499" b="16875"/>
          <a:stretch/>
        </p:blipFill>
        <p:spPr bwMode="auto">
          <a:xfrm>
            <a:off x="323528" y="260648"/>
            <a:ext cx="5735299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5" t="7858" r="14886" b="7740"/>
          <a:stretch/>
        </p:blipFill>
        <p:spPr bwMode="auto">
          <a:xfrm>
            <a:off x="395536" y="3429000"/>
            <a:ext cx="2940619" cy="2985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94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Martyr</a:t>
            </a:r>
            <a:r>
              <a:rPr lang="nl-NL" dirty="0" smtClean="0"/>
              <a:t> </a:t>
            </a:r>
            <a:r>
              <a:rPr lang="nl-NL" dirty="0" err="1" smtClean="0"/>
              <a:t>narratives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38388"/>
            <a:ext cx="4165848" cy="3951337"/>
          </a:xfrm>
        </p:spPr>
        <p:txBody>
          <a:bodyPr/>
          <a:lstStyle/>
          <a:p>
            <a:r>
              <a:rPr lang="nl-NL" dirty="0" smtClean="0"/>
              <a:t>(</a:t>
            </a:r>
            <a:r>
              <a:rPr lang="nl-NL" dirty="0" err="1" smtClean="0"/>
              <a:t>autobiographical</a:t>
            </a:r>
            <a:r>
              <a:rPr lang="nl-NL" dirty="0" smtClean="0"/>
              <a:t>) </a:t>
            </a:r>
            <a:r>
              <a:rPr lang="nl-NL" dirty="0" err="1" smtClean="0"/>
              <a:t>memoirs</a:t>
            </a:r>
            <a:endParaRPr lang="nl-NL" dirty="0" smtClean="0"/>
          </a:p>
          <a:p>
            <a:r>
              <a:rPr lang="nl-NL" dirty="0" err="1" smtClean="0"/>
              <a:t>Willemken</a:t>
            </a:r>
            <a:r>
              <a:rPr lang="nl-NL" dirty="0" smtClean="0"/>
              <a:t> van Wanray (1573-1647)</a:t>
            </a:r>
          </a:p>
          <a:p>
            <a:pPr lvl="1"/>
            <a:r>
              <a:rPr lang="nl-NL" dirty="0" smtClean="0"/>
              <a:t>Remonstrant </a:t>
            </a:r>
            <a:r>
              <a:rPr lang="nl-NL" dirty="0" err="1" smtClean="0"/>
              <a:t>widow</a:t>
            </a:r>
            <a:endParaRPr lang="nl-NL" dirty="0" smtClean="0"/>
          </a:p>
          <a:p>
            <a:pPr lvl="1"/>
            <a:r>
              <a:rPr lang="nl-NL" dirty="0" err="1" smtClean="0"/>
              <a:t>Visited</a:t>
            </a:r>
            <a:r>
              <a:rPr lang="nl-NL" dirty="0" smtClean="0"/>
              <a:t> remonstrant </a:t>
            </a:r>
            <a:r>
              <a:rPr lang="nl-NL" dirty="0" err="1" smtClean="0"/>
              <a:t>sermon</a:t>
            </a:r>
            <a:endParaRPr lang="nl-NL" dirty="0" smtClean="0"/>
          </a:p>
          <a:p>
            <a:pPr lvl="1"/>
            <a:r>
              <a:rPr lang="nl-NL" dirty="0" err="1" smtClean="0"/>
              <a:t>Housed</a:t>
            </a:r>
            <a:r>
              <a:rPr lang="nl-NL" dirty="0" smtClean="0"/>
              <a:t> remonstrant minister</a:t>
            </a:r>
          </a:p>
          <a:p>
            <a:pPr marL="329184" lvl="1" indent="0">
              <a:buNone/>
            </a:pPr>
            <a:r>
              <a:rPr lang="nl-NL" dirty="0" smtClean="0">
                <a:sym typeface="Wingdings" panose="05000000000000000000" pitchFamily="2" charset="2"/>
              </a:rPr>
              <a:t> fine &amp; </a:t>
            </a:r>
            <a:r>
              <a:rPr lang="nl-NL" dirty="0" err="1" smtClean="0">
                <a:sym typeface="Wingdings" panose="05000000000000000000" pitchFamily="2" charset="2"/>
              </a:rPr>
              <a:t>imprisonment</a:t>
            </a:r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9" t="13819" r="33883" b="8471"/>
          <a:stretch/>
        </p:blipFill>
        <p:spPr bwMode="auto">
          <a:xfrm>
            <a:off x="5004048" y="1700808"/>
            <a:ext cx="3442295" cy="456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573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Linguistic</a:t>
            </a:r>
            <a:r>
              <a:rPr lang="nl-NL" dirty="0" smtClean="0"/>
              <a:t> tools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38388"/>
            <a:ext cx="3589784" cy="3951337"/>
          </a:xfrm>
        </p:spPr>
        <p:txBody>
          <a:bodyPr/>
          <a:lstStyle/>
          <a:p>
            <a:pPr marL="0" indent="0">
              <a:buNone/>
            </a:pPr>
            <a:r>
              <a:rPr lang="nl-NL" dirty="0" err="1" smtClean="0"/>
              <a:t>Metaphor</a:t>
            </a:r>
            <a:endParaRPr lang="nl-NL" dirty="0" smtClean="0"/>
          </a:p>
          <a:p>
            <a:r>
              <a:rPr lang="nl-NL" dirty="0" smtClean="0"/>
              <a:t>‘</a:t>
            </a:r>
            <a:r>
              <a:rPr lang="nl-NL" dirty="0" err="1" smtClean="0"/>
              <a:t>worse</a:t>
            </a:r>
            <a:r>
              <a:rPr lang="nl-NL" dirty="0" smtClean="0"/>
              <a:t> </a:t>
            </a:r>
            <a:r>
              <a:rPr lang="nl-NL" dirty="0" err="1" smtClean="0"/>
              <a:t>than</a:t>
            </a:r>
            <a:r>
              <a:rPr lang="nl-NL" dirty="0" smtClean="0"/>
              <a:t> Alva’</a:t>
            </a:r>
          </a:p>
          <a:p>
            <a:pPr lvl="1"/>
            <a:r>
              <a:rPr lang="nl-NL" dirty="0" smtClean="0"/>
              <a:t>Council of Blood </a:t>
            </a:r>
          </a:p>
          <a:p>
            <a:r>
              <a:rPr lang="nl-NL" dirty="0"/>
              <a:t>w</a:t>
            </a:r>
            <a:r>
              <a:rPr lang="nl-NL" dirty="0" smtClean="0"/>
              <a:t>olf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sheeps</a:t>
            </a:r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pPr marL="0" indent="0">
              <a:buNone/>
            </a:pPr>
            <a:r>
              <a:rPr lang="nl-NL" dirty="0" err="1" smtClean="0"/>
              <a:t>Other</a:t>
            </a:r>
            <a:r>
              <a:rPr lang="nl-NL" dirty="0" smtClean="0"/>
              <a:t> </a:t>
            </a:r>
            <a:r>
              <a:rPr lang="nl-NL" dirty="0" err="1" smtClean="0"/>
              <a:t>conventions</a:t>
            </a:r>
            <a:r>
              <a:rPr lang="nl-NL" dirty="0" smtClean="0"/>
              <a:t>/ </a:t>
            </a:r>
            <a:r>
              <a:rPr lang="nl-NL" dirty="0" err="1" smtClean="0"/>
              <a:t>language</a:t>
            </a:r>
            <a:r>
              <a:rPr lang="nl-NL" dirty="0" smtClean="0"/>
              <a:t> </a:t>
            </a:r>
            <a:r>
              <a:rPr lang="nl-NL" dirty="0" err="1" smtClean="0"/>
              <a:t>use</a:t>
            </a:r>
            <a:r>
              <a:rPr lang="nl-NL" dirty="0" smtClean="0"/>
              <a:t>? </a:t>
            </a:r>
            <a:endParaRPr lang="nl-N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" t="1695" r="2154" b="9605"/>
          <a:stretch/>
        </p:blipFill>
        <p:spPr bwMode="auto">
          <a:xfrm>
            <a:off x="5004048" y="3645024"/>
            <a:ext cx="3744416" cy="282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259" y="1700808"/>
            <a:ext cx="2313591" cy="28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5292080" y="3717032"/>
            <a:ext cx="1296144" cy="151216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295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Memory </a:t>
            </a:r>
            <a:r>
              <a:rPr lang="nl-NL" dirty="0" err="1" smtClean="0"/>
              <a:t>conventions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 err="1" smtClean="0"/>
              <a:t>Textual</a:t>
            </a:r>
            <a:r>
              <a:rPr lang="nl-NL" dirty="0" smtClean="0"/>
              <a:t> </a:t>
            </a:r>
            <a:r>
              <a:rPr lang="nl-NL" dirty="0" err="1" smtClean="0"/>
              <a:t>narratives</a:t>
            </a:r>
            <a:r>
              <a:rPr lang="nl-NL" dirty="0" smtClean="0"/>
              <a:t> have, </a:t>
            </a:r>
            <a:r>
              <a:rPr lang="nl-NL" dirty="0" err="1" smtClean="0"/>
              <a:t>to</a:t>
            </a:r>
            <a:r>
              <a:rPr lang="nl-NL" dirty="0" smtClean="0"/>
              <a:t> a large </a:t>
            </a:r>
            <a:r>
              <a:rPr lang="nl-NL" dirty="0" err="1" smtClean="0"/>
              <a:t>extent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same</a:t>
            </a:r>
            <a:r>
              <a:rPr lang="nl-NL" dirty="0" smtClean="0"/>
              <a:t>, </a:t>
            </a:r>
            <a:r>
              <a:rPr lang="nl-NL" dirty="0" err="1" smtClean="0"/>
              <a:t>structure</a:t>
            </a:r>
            <a:r>
              <a:rPr lang="nl-NL" dirty="0" smtClean="0"/>
              <a:t>:</a:t>
            </a:r>
          </a:p>
          <a:p>
            <a:r>
              <a:rPr lang="nl-NL" dirty="0" smtClean="0"/>
              <a:t>Abstract</a:t>
            </a:r>
          </a:p>
          <a:p>
            <a:r>
              <a:rPr lang="nl-NL" dirty="0" err="1" smtClean="0"/>
              <a:t>Orientation</a:t>
            </a:r>
            <a:endParaRPr lang="nl-NL" dirty="0" smtClean="0"/>
          </a:p>
          <a:p>
            <a:r>
              <a:rPr lang="nl-NL" dirty="0" err="1" smtClean="0"/>
              <a:t>Complicating</a:t>
            </a:r>
            <a:r>
              <a:rPr lang="nl-NL" dirty="0" smtClean="0"/>
              <a:t> action</a:t>
            </a:r>
          </a:p>
          <a:p>
            <a:r>
              <a:rPr lang="nl-NL" dirty="0" err="1" smtClean="0"/>
              <a:t>Result</a:t>
            </a:r>
            <a:endParaRPr lang="nl-NL" dirty="0" smtClean="0"/>
          </a:p>
          <a:p>
            <a:r>
              <a:rPr lang="nl-NL" dirty="0" smtClean="0"/>
              <a:t>Evaluation </a:t>
            </a:r>
            <a:r>
              <a:rPr lang="nl-NL" dirty="0" err="1" smtClean="0"/>
              <a:t>and</a:t>
            </a:r>
            <a:r>
              <a:rPr lang="nl-NL" dirty="0" smtClean="0"/>
              <a:t> Coda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sz="1800" dirty="0" smtClean="0"/>
              <a:t>(</a:t>
            </a:r>
            <a:r>
              <a:rPr lang="nl-NL" sz="1800" dirty="0" err="1" smtClean="0"/>
              <a:t>Based</a:t>
            </a:r>
            <a:r>
              <a:rPr lang="nl-NL" sz="1800" dirty="0" smtClean="0"/>
              <a:t> on </a:t>
            </a:r>
            <a:r>
              <a:rPr lang="nl-NL" sz="1800" dirty="0" err="1" smtClean="0"/>
              <a:t>Labov</a:t>
            </a:r>
            <a:r>
              <a:rPr lang="nl-NL" sz="1800" dirty="0" smtClean="0"/>
              <a:t>, 1997 &amp; 2013)</a:t>
            </a:r>
          </a:p>
          <a:p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5488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Memory </a:t>
            </a:r>
            <a:r>
              <a:rPr lang="nl-NL" dirty="0" err="1" smtClean="0"/>
              <a:t>conventions</a:t>
            </a:r>
            <a:endParaRPr lang="nl-NL" dirty="0"/>
          </a:p>
        </p:txBody>
      </p:sp>
      <p:grpSp>
        <p:nvGrpSpPr>
          <p:cNvPr id="49" name="Group 48"/>
          <p:cNvGrpSpPr/>
          <p:nvPr/>
        </p:nvGrpSpPr>
        <p:grpSpPr>
          <a:xfrm>
            <a:off x="1475656" y="1682859"/>
            <a:ext cx="6153299" cy="4698469"/>
            <a:chOff x="0" y="0"/>
            <a:chExt cx="4714314" cy="3859374"/>
          </a:xfrm>
        </p:grpSpPr>
        <p:grpSp>
          <p:nvGrpSpPr>
            <p:cNvPr id="50" name="Group 49"/>
            <p:cNvGrpSpPr/>
            <p:nvPr/>
          </p:nvGrpSpPr>
          <p:grpSpPr>
            <a:xfrm>
              <a:off x="0" y="0"/>
              <a:ext cx="4714314" cy="629285"/>
              <a:chOff x="0" y="0"/>
              <a:chExt cx="4714314" cy="629285"/>
            </a:xfrm>
          </p:grpSpPr>
          <p:sp>
            <p:nvSpPr>
              <p:cNvPr id="67" name="Rectangle 66"/>
              <p:cNvSpPr/>
              <p:nvPr/>
            </p:nvSpPr>
            <p:spPr>
              <a:xfrm>
                <a:off x="0" y="0"/>
                <a:ext cx="1781299" cy="629285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F79646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2000" b="1" i="0" u="none" strike="noStrike" kern="0" cap="small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Times New Roman"/>
                  </a:rPr>
                  <a:t>abstract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1983179" y="0"/>
                <a:ext cx="2731135" cy="629285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F79646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2000" b="1" i="0" u="none" strike="noStrike" kern="0" cap="small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Times New Roman"/>
                  </a:rPr>
                  <a:t>present perfect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69" name="Right Arrow 68"/>
              <p:cNvSpPr/>
              <p:nvPr/>
            </p:nvSpPr>
            <p:spPr>
              <a:xfrm>
                <a:off x="1496291" y="106878"/>
                <a:ext cx="748030" cy="284480"/>
              </a:xfrm>
              <a:prstGeom prst="rightArrow">
                <a:avLst/>
              </a:prstGeom>
              <a:solidFill>
                <a:srgbClr val="F79646"/>
              </a:solidFill>
              <a:ln w="381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0" y="783772"/>
              <a:ext cx="4714314" cy="629285"/>
              <a:chOff x="0" y="0"/>
              <a:chExt cx="4714314" cy="629285"/>
            </a:xfrm>
          </p:grpSpPr>
          <p:sp>
            <p:nvSpPr>
              <p:cNvPr id="64" name="Rectangle 63"/>
              <p:cNvSpPr/>
              <p:nvPr/>
            </p:nvSpPr>
            <p:spPr>
              <a:xfrm>
                <a:off x="0" y="0"/>
                <a:ext cx="1781299" cy="629285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F79646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2000" b="1" i="0" u="none" strike="noStrike" kern="0" cap="small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Times New Roman"/>
                  </a:rPr>
                  <a:t>orientation</a:t>
                </a:r>
                <a:endPara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1983179" y="0"/>
                <a:ext cx="2731135" cy="629285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F79646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small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Times New Roman"/>
                  </a:rPr>
                  <a:t>present perfect (near past)</a:t>
                </a:r>
                <a:endPara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small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Times New Roman"/>
                  </a:rPr>
                  <a:t>past perfect (distant past)</a:t>
                </a:r>
                <a:endPara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66" name="Right Arrow 65"/>
              <p:cNvSpPr/>
              <p:nvPr/>
            </p:nvSpPr>
            <p:spPr>
              <a:xfrm>
                <a:off x="1496291" y="106878"/>
                <a:ext cx="748030" cy="284480"/>
              </a:xfrm>
              <a:prstGeom prst="rightArrow">
                <a:avLst/>
              </a:prstGeom>
              <a:solidFill>
                <a:srgbClr val="F79646"/>
              </a:solidFill>
              <a:ln w="381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0" y="1591294"/>
              <a:ext cx="4714314" cy="629285"/>
              <a:chOff x="0" y="0"/>
              <a:chExt cx="4714314" cy="629285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0" y="0"/>
                <a:ext cx="1781299" cy="629285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F79646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2000" b="1" i="0" u="none" strike="noStrike" kern="0" cap="small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Times New Roman"/>
                  </a:rPr>
                  <a:t>complicating 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2000" b="1" i="0" u="none" strike="noStrike" kern="0" cap="small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Times New Roman"/>
                  </a:rPr>
                  <a:t>action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1983179" y="0"/>
                <a:ext cx="2731135" cy="629285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F79646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2000" b="1" i="0" u="none" strike="noStrike" kern="0" cap="small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Times New Roman"/>
                  </a:rPr>
                  <a:t>simple past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63" name="Right Arrow 62"/>
              <p:cNvSpPr/>
              <p:nvPr/>
            </p:nvSpPr>
            <p:spPr>
              <a:xfrm>
                <a:off x="1496291" y="106878"/>
                <a:ext cx="748030" cy="284480"/>
              </a:xfrm>
              <a:prstGeom prst="rightArrow">
                <a:avLst/>
              </a:prstGeom>
              <a:solidFill>
                <a:srgbClr val="F79646"/>
              </a:solidFill>
              <a:ln w="381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0" y="2422566"/>
              <a:ext cx="4714314" cy="629285"/>
              <a:chOff x="0" y="0"/>
              <a:chExt cx="4714314" cy="629285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0" y="0"/>
                <a:ext cx="1781299" cy="629285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F79646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2000" b="1" i="0" u="none" strike="noStrike" kern="0" cap="small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Times New Roman"/>
                  </a:rPr>
                  <a:t>result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1983179" y="0"/>
                <a:ext cx="2731135" cy="629285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F79646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2000" b="1" i="0" u="none" strike="noStrike" kern="0" cap="small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Times New Roman"/>
                  </a:rPr>
                  <a:t>present perfect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60" name="Right Arrow 59"/>
              <p:cNvSpPr/>
              <p:nvPr/>
            </p:nvSpPr>
            <p:spPr>
              <a:xfrm>
                <a:off x="1496291" y="106878"/>
                <a:ext cx="748030" cy="284480"/>
              </a:xfrm>
              <a:prstGeom prst="rightArrow">
                <a:avLst/>
              </a:prstGeom>
              <a:solidFill>
                <a:srgbClr val="F79646"/>
              </a:solidFill>
              <a:ln w="381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0" y="3230089"/>
              <a:ext cx="4714314" cy="629285"/>
              <a:chOff x="0" y="0"/>
              <a:chExt cx="4714314" cy="629285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0" y="0"/>
                <a:ext cx="1781299" cy="629285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F79646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2000" b="1" i="0" u="none" strike="noStrike" kern="0" cap="small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Times New Roman"/>
                  </a:rPr>
                  <a:t>coda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1983179" y="0"/>
                <a:ext cx="2731135" cy="629285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F79646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2000" b="1" i="0" u="none" strike="noStrike" kern="0" cap="small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Times New Roman"/>
                  </a:rPr>
                  <a:t>present 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57" name="Right Arrow 56"/>
              <p:cNvSpPr/>
              <p:nvPr/>
            </p:nvSpPr>
            <p:spPr>
              <a:xfrm>
                <a:off x="1496291" y="106878"/>
                <a:ext cx="748030" cy="284480"/>
              </a:xfrm>
              <a:prstGeom prst="rightArrow">
                <a:avLst/>
              </a:prstGeom>
              <a:solidFill>
                <a:srgbClr val="F79646"/>
              </a:solidFill>
              <a:ln w="381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412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TM01790492[[fn=Sketchbook]]</Template>
  <TotalTime>0</TotalTime>
  <Words>826</Words>
  <Application>Microsoft Office PowerPoint</Application>
  <PresentationFormat>On-screen Show (4:3)</PresentationFormat>
  <Paragraphs>150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Sketchbook</vt:lpstr>
      <vt:lpstr>A Linguistic Approach to Textual Memory Narratives</vt:lpstr>
      <vt:lpstr>Language Dynamics in the Dutch Golden Age</vt:lpstr>
      <vt:lpstr>A linguistic approach</vt:lpstr>
      <vt:lpstr>Case study: remonstrant narratives</vt:lpstr>
      <vt:lpstr>PowerPoint Presentation</vt:lpstr>
      <vt:lpstr>Martyr narratives</vt:lpstr>
      <vt:lpstr>Linguistic tools</vt:lpstr>
      <vt:lpstr>Memory conventions</vt:lpstr>
      <vt:lpstr>Memory conventions</vt:lpstr>
      <vt:lpstr>Evaluation: comparators</vt:lpstr>
      <vt:lpstr>Power relations</vt:lpstr>
      <vt:lpstr>Verbs and guilt</vt:lpstr>
      <vt:lpstr>Conclusion</vt:lpstr>
      <vt:lpstr>Literature</vt:lpstr>
      <vt:lpstr>PowerPoint Presentation</vt:lpstr>
      <vt:lpstr>A linguistic approach</vt:lpstr>
      <vt:lpstr>PowerPoint Presentation</vt:lpstr>
      <vt:lpstr>Passive 2</vt:lpstr>
      <vt:lpstr>Passive 2</vt:lpstr>
    </vt:vector>
  </TitlesOfParts>
  <Company>Utrecht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Noort, C.J. van den (Cora)</dc:creator>
  <cp:lastModifiedBy>Noort, C.J. van den (Cora)</cp:lastModifiedBy>
  <cp:revision>77</cp:revision>
  <dcterms:created xsi:type="dcterms:W3CDTF">2017-04-26T12:41:21Z</dcterms:created>
  <dcterms:modified xsi:type="dcterms:W3CDTF">2017-05-24T07:49:52Z</dcterms:modified>
</cp:coreProperties>
</file>