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4"/>
  </p:notesMasterIdLst>
  <p:sldIdLst>
    <p:sldId id="256" r:id="rId2"/>
    <p:sldId id="309" r:id="rId3"/>
    <p:sldId id="269" r:id="rId4"/>
    <p:sldId id="257" r:id="rId5"/>
    <p:sldId id="310" r:id="rId6"/>
    <p:sldId id="313" r:id="rId7"/>
    <p:sldId id="312" r:id="rId8"/>
    <p:sldId id="272" r:id="rId9"/>
    <p:sldId id="273" r:id="rId10"/>
    <p:sldId id="315" r:id="rId11"/>
    <p:sldId id="316" r:id="rId12"/>
    <p:sldId id="317" r:id="rId13"/>
    <p:sldId id="320" r:id="rId14"/>
    <p:sldId id="318" r:id="rId15"/>
    <p:sldId id="321" r:id="rId16"/>
    <p:sldId id="319" r:id="rId17"/>
    <p:sldId id="274" r:id="rId18"/>
    <p:sldId id="322" r:id="rId19"/>
    <p:sldId id="307" r:id="rId20"/>
    <p:sldId id="280" r:id="rId21"/>
    <p:sldId id="323" r:id="rId22"/>
    <p:sldId id="324" r:id="rId23"/>
    <p:sldId id="275" r:id="rId24"/>
    <p:sldId id="327" r:id="rId25"/>
    <p:sldId id="268" r:id="rId26"/>
    <p:sldId id="296" r:id="rId27"/>
    <p:sldId id="258" r:id="rId28"/>
    <p:sldId id="325" r:id="rId29"/>
    <p:sldId id="326" r:id="rId30"/>
    <p:sldId id="298" r:id="rId31"/>
    <p:sldId id="306" r:id="rId32"/>
    <p:sldId id="308" r:id="rId33"/>
  </p:sldIdLst>
  <p:sldSz cx="9144000" cy="6858000" type="screen4x3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A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97"/>
    <p:restoredTop sz="94696"/>
  </p:normalViewPr>
  <p:slideViewPr>
    <p:cSldViewPr snapToGrid="0" snapToObjects="1">
      <p:cViewPr varScale="1">
        <p:scale>
          <a:sx n="103" d="100"/>
          <a:sy n="103" d="100"/>
        </p:scale>
        <p:origin x="-30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63ED48-BC00-B644-9F78-2FF9EA07B719}" type="datetimeFigureOut">
              <a:rPr lang="nl-NL" smtClean="0"/>
              <a:t>9-2-2017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F29D74-1078-EF45-87DF-3A73771DD1C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6361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4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nl-NL" altLang="x-none">
                <a:ea typeface="MS PGothic" charset="-128"/>
              </a:rPr>
              <a:t>En daarmee de manier van bouwen</a:t>
            </a:r>
          </a:p>
        </p:txBody>
      </p:sp>
      <p:sp>
        <p:nvSpPr>
          <p:cNvPr id="64515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charset="0"/>
                <a:ea typeface="MS PGothic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charset="0"/>
                <a:ea typeface="MS PGothic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charset="0"/>
                <a:ea typeface="MS PGothic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charset="0"/>
                <a:ea typeface="MS PGothic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charset="-128"/>
              </a:defRPr>
            </a:lvl9pPr>
          </a:lstStyle>
          <a:p>
            <a:fld id="{5E2E00B5-8C68-814A-AD43-295A80AB2436}" type="slidenum">
              <a:rPr lang="en-US" altLang="x-none" sz="1200">
                <a:latin typeface="Arial" charset="0"/>
              </a:rPr>
              <a:pPr/>
              <a:t>10</a:t>
            </a:fld>
            <a:endParaRPr lang="en-US" altLang="x-none" sz="12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9036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2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nl-NL" altLang="x-none">
              <a:ea typeface="MS PGothic" charset="-128"/>
            </a:endParaRPr>
          </a:p>
        </p:txBody>
      </p:sp>
      <p:sp>
        <p:nvSpPr>
          <p:cNvPr id="66563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charset="0"/>
                <a:ea typeface="MS PGothic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charset="0"/>
                <a:ea typeface="MS PGothic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charset="0"/>
                <a:ea typeface="MS PGothic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charset="0"/>
                <a:ea typeface="MS PGothic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charset="-128"/>
              </a:defRPr>
            </a:lvl9pPr>
          </a:lstStyle>
          <a:p>
            <a:fld id="{01D54BE9-373D-AE46-8CA7-D87671E0DAD7}" type="slidenum">
              <a:rPr lang="en-US" altLang="x-none" sz="1200">
                <a:latin typeface="Arial" charset="0"/>
              </a:rPr>
              <a:pPr/>
              <a:t>11</a:t>
            </a:fld>
            <a:endParaRPr lang="en-US" altLang="x-none" sz="12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68320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2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nl-NL" altLang="x-none">
              <a:ea typeface="MS PGothic" charset="-128"/>
            </a:endParaRPr>
          </a:p>
        </p:txBody>
      </p:sp>
      <p:sp>
        <p:nvSpPr>
          <p:cNvPr id="66563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charset="0"/>
                <a:ea typeface="MS PGothic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charset="0"/>
                <a:ea typeface="MS PGothic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charset="0"/>
                <a:ea typeface="MS PGothic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charset="0"/>
                <a:ea typeface="MS PGothic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charset="-128"/>
              </a:defRPr>
            </a:lvl9pPr>
          </a:lstStyle>
          <a:p>
            <a:fld id="{01D54BE9-373D-AE46-8CA7-D87671E0DAD7}" type="slidenum">
              <a:rPr lang="en-US" altLang="x-none" sz="1200">
                <a:latin typeface="Arial" charset="0"/>
              </a:rPr>
              <a:pPr/>
              <a:t>12</a:t>
            </a:fld>
            <a:endParaRPr lang="en-US" altLang="x-none" sz="12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4161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2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nl-NL" altLang="x-none">
              <a:ea typeface="MS PGothic" charset="-128"/>
            </a:endParaRPr>
          </a:p>
        </p:txBody>
      </p:sp>
      <p:sp>
        <p:nvSpPr>
          <p:cNvPr id="66563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charset="0"/>
                <a:ea typeface="MS PGothic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charset="0"/>
                <a:ea typeface="MS PGothic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charset="0"/>
                <a:ea typeface="MS PGothic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charset="0"/>
                <a:ea typeface="MS PGothic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charset="-128"/>
              </a:defRPr>
            </a:lvl9pPr>
          </a:lstStyle>
          <a:p>
            <a:fld id="{01D54BE9-373D-AE46-8CA7-D87671E0DAD7}" type="slidenum">
              <a:rPr lang="en-US" altLang="x-none" sz="1200">
                <a:latin typeface="Arial" charset="0"/>
              </a:rPr>
              <a:pPr/>
              <a:t>13</a:t>
            </a:fld>
            <a:endParaRPr lang="en-US" altLang="x-none" sz="12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03878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2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nl-NL" altLang="x-none">
              <a:ea typeface="MS PGothic" charset="-128"/>
            </a:endParaRPr>
          </a:p>
        </p:txBody>
      </p:sp>
      <p:sp>
        <p:nvSpPr>
          <p:cNvPr id="66563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charset="0"/>
                <a:ea typeface="MS PGothic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charset="0"/>
                <a:ea typeface="MS PGothic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charset="0"/>
                <a:ea typeface="MS PGothic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charset="0"/>
                <a:ea typeface="MS PGothic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charset="-128"/>
              </a:defRPr>
            </a:lvl9pPr>
          </a:lstStyle>
          <a:p>
            <a:fld id="{01D54BE9-373D-AE46-8CA7-D87671E0DAD7}" type="slidenum">
              <a:rPr lang="en-US" altLang="x-none" sz="1200">
                <a:latin typeface="Arial" charset="0"/>
              </a:rPr>
              <a:pPr/>
              <a:t>14</a:t>
            </a:fld>
            <a:endParaRPr lang="en-US" altLang="x-none" sz="12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1247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124200"/>
            <a:ext cx="6477000" cy="1914144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x-none"/>
              <a:t>Titelstijl van model bewerken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056632"/>
            <a:ext cx="6477000" cy="1174088"/>
          </a:xfrm>
        </p:spPr>
        <p:txBody>
          <a:bodyPr vert="horz" lIns="91440"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Klik om de titelstijl van het model te bewerken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0216"/>
            <a:ext cx="19842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48892F83-E7E4-D043-A26B-EFE2890E287A}" type="datetimeFigureOut">
              <a:rPr lang="nl-NL" smtClean="0"/>
              <a:pPr/>
              <a:t>9-2-2017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352" y="6300216"/>
            <a:ext cx="38130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300216"/>
            <a:ext cx="685800" cy="274320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CEC6DBEB-C03E-B44E-B754-99D9F090B869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inhoudseleme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Titelstijl van model bewerken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92F83-E7E4-D043-A26B-EFE2890E287A}" type="datetimeFigureOut">
              <a:rPr lang="nl-NL" smtClean="0"/>
              <a:pPr/>
              <a:t>9-2-2017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6DBEB-C03E-B44E-B754-99D9F090B869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tabLst/>
              <a:defRPr sz="1800"/>
            </a:lvl6pPr>
            <a:lvl7pPr marL="2290763" indent="-344488">
              <a:tabLst/>
              <a:defRPr sz="1800"/>
            </a:lvl7pPr>
            <a:lvl8pPr marL="2290763" indent="-344488">
              <a:tabLst/>
              <a:defRPr sz="1800"/>
            </a:lvl8pPr>
            <a:lvl9pPr marL="2290763" indent="-344488">
              <a:tabLst/>
              <a:defRPr sz="1800"/>
            </a:lvl9pPr>
          </a:lstStyle>
          <a:p>
            <a:pPr lvl="0"/>
            <a:r>
              <a:rPr lang="x-none"/>
              <a:t>Klik om de tekststijl van het model te bewerken</a:t>
            </a:r>
          </a:p>
          <a:p>
            <a:pPr lvl="1"/>
            <a:r>
              <a:rPr lang="x-none"/>
              <a:t>Tweede niveau</a:t>
            </a:r>
          </a:p>
          <a:p>
            <a:pPr lvl="2"/>
            <a:r>
              <a:rPr lang="x-none"/>
              <a:t>Derde niveau</a:t>
            </a:r>
          </a:p>
          <a:p>
            <a:pPr lvl="3"/>
            <a:r>
              <a:rPr lang="x-none"/>
              <a:t>Vierde niveau</a:t>
            </a:r>
          </a:p>
          <a:p>
            <a:pPr lvl="4"/>
            <a:r>
              <a:rPr lang="x-none"/>
              <a:t>Vijfde niveau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x-none"/>
              <a:t>Klik om de tekststijl van het model te bewerken</a:t>
            </a:r>
          </a:p>
          <a:p>
            <a:pPr lvl="1"/>
            <a:r>
              <a:rPr lang="x-none"/>
              <a:t>Tweede niveau</a:t>
            </a:r>
          </a:p>
          <a:p>
            <a:pPr lvl="2"/>
            <a:r>
              <a:rPr lang="x-none"/>
              <a:t>Derde niveau</a:t>
            </a:r>
          </a:p>
          <a:p>
            <a:pPr lvl="3"/>
            <a:r>
              <a:rPr lang="x-none"/>
              <a:t>Vierde niveau</a:t>
            </a:r>
          </a:p>
          <a:p>
            <a:pPr lvl="4"/>
            <a:r>
              <a:rPr lang="x-none"/>
              <a:t>Vijfde niveau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x-none"/>
              <a:t>Klik om de tekststijl van het model te bewerken</a:t>
            </a:r>
          </a:p>
          <a:p>
            <a:pPr lvl="1"/>
            <a:r>
              <a:rPr lang="x-none"/>
              <a:t>Tweede niveau</a:t>
            </a:r>
          </a:p>
          <a:p>
            <a:pPr lvl="2"/>
            <a:r>
              <a:rPr lang="x-none"/>
              <a:t>Derde niveau</a:t>
            </a:r>
          </a:p>
          <a:p>
            <a:pPr lvl="3"/>
            <a:r>
              <a:rPr lang="x-none"/>
              <a:t>Vierde niveau</a:t>
            </a:r>
          </a:p>
          <a:p>
            <a:pPr lvl="4"/>
            <a:r>
              <a:rPr lang="x-none"/>
              <a:t>Vijfde niveau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inhoudseleme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Titelstijl van model bewerken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x-none"/>
              <a:t>Klik om de tekststijl van het model te bewerken</a:t>
            </a:r>
          </a:p>
          <a:p>
            <a:pPr lvl="1"/>
            <a:r>
              <a:rPr lang="x-none"/>
              <a:t>Tweede niveau</a:t>
            </a:r>
          </a:p>
          <a:p>
            <a:pPr lvl="2"/>
            <a:r>
              <a:rPr lang="x-none"/>
              <a:t>Derde niveau</a:t>
            </a:r>
          </a:p>
          <a:p>
            <a:pPr lvl="3"/>
            <a:r>
              <a:rPr lang="x-none"/>
              <a:t>Vierde niveau</a:t>
            </a:r>
          </a:p>
          <a:p>
            <a:pPr lvl="4"/>
            <a:r>
              <a:rPr lang="x-none"/>
              <a:t>Vijfde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92F83-E7E4-D043-A26B-EFE2890E287A}" type="datetimeFigureOut">
              <a:rPr lang="nl-NL" smtClean="0"/>
              <a:pPr/>
              <a:t>9-2-2017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6DBEB-C03E-B44E-B754-99D9F090B869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x-none"/>
              <a:t>Klik om de tekststijl van het model te bewerken</a:t>
            </a:r>
          </a:p>
          <a:p>
            <a:pPr lvl="1"/>
            <a:r>
              <a:rPr lang="x-none"/>
              <a:t>Tweede niveau</a:t>
            </a:r>
          </a:p>
          <a:p>
            <a:pPr lvl="2"/>
            <a:r>
              <a:rPr lang="x-none"/>
              <a:t>Derde niveau</a:t>
            </a:r>
          </a:p>
          <a:p>
            <a:pPr lvl="3"/>
            <a:r>
              <a:rPr lang="x-none"/>
              <a:t>Vierde niveau</a:t>
            </a:r>
          </a:p>
          <a:p>
            <a:pPr lvl="4"/>
            <a:r>
              <a:rPr lang="x-none"/>
              <a:t>Vijfde niveau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x-none"/>
              <a:t>Klik om de tekststijl van het model te bewerken</a:t>
            </a:r>
          </a:p>
          <a:p>
            <a:pPr lvl="1"/>
            <a:r>
              <a:rPr lang="x-none"/>
              <a:t>Tweede niveau</a:t>
            </a:r>
          </a:p>
          <a:p>
            <a:pPr lvl="2"/>
            <a:r>
              <a:rPr lang="x-none"/>
              <a:t>Derde niveau</a:t>
            </a:r>
          </a:p>
          <a:p>
            <a:pPr lvl="3"/>
            <a:r>
              <a:rPr lang="x-none"/>
              <a:t>Vierde niveau</a:t>
            </a:r>
          </a:p>
          <a:p>
            <a:pPr lvl="4"/>
            <a:r>
              <a:rPr lang="x-none"/>
              <a:t>Vijfde niveau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x-none"/>
              <a:t>Klik om de tekststijl van het model te bewerken</a:t>
            </a:r>
          </a:p>
          <a:p>
            <a:pPr lvl="1"/>
            <a:r>
              <a:rPr lang="x-none"/>
              <a:t>Tweede niveau</a:t>
            </a:r>
          </a:p>
          <a:p>
            <a:pPr lvl="2"/>
            <a:r>
              <a:rPr lang="x-none"/>
              <a:t>Derde niveau</a:t>
            </a:r>
          </a:p>
          <a:p>
            <a:pPr lvl="3"/>
            <a:r>
              <a:rPr lang="x-none"/>
              <a:t>Vierde niveau</a:t>
            </a:r>
          </a:p>
          <a:p>
            <a:pPr lvl="4"/>
            <a:r>
              <a:rPr lang="x-none"/>
              <a:t>Vijfde niveau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Titelstijl van model bewerken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92F83-E7E4-D043-A26B-EFE2890E287A}" type="datetimeFigureOut">
              <a:rPr lang="nl-NL" smtClean="0"/>
              <a:pPr/>
              <a:t>9-2-2017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6DBEB-C03E-B44E-B754-99D9F090B869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92F83-E7E4-D043-A26B-EFE2890E287A}" type="datetimeFigureOut">
              <a:rPr lang="nl-NL" smtClean="0"/>
              <a:pPr/>
              <a:t>9-2-2017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6DBEB-C03E-B44E-B754-99D9F090B869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90048"/>
            <a:ext cx="356393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x-none"/>
              <a:t>Titelstijl van model bewerken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368490"/>
            <a:ext cx="3566160" cy="562749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 marL="2290763" indent="-344488">
              <a:defRPr sz="2000"/>
            </a:lvl7pPr>
            <a:lvl8pPr marL="2290763" indent="-344488">
              <a:defRPr sz="2000"/>
            </a:lvl8pPr>
            <a:lvl9pPr marL="2290763" indent="-344488">
              <a:defRPr sz="2000"/>
            </a:lvl9pPr>
          </a:lstStyle>
          <a:p>
            <a:pPr lvl="0"/>
            <a:r>
              <a:rPr lang="x-none"/>
              <a:t>Klik om de tekststijl van het model te bewerken</a:t>
            </a:r>
          </a:p>
          <a:p>
            <a:pPr lvl="1"/>
            <a:r>
              <a:rPr lang="x-none"/>
              <a:t>Tweede niveau</a:t>
            </a:r>
          </a:p>
          <a:p>
            <a:pPr lvl="2"/>
            <a:r>
              <a:rPr lang="x-none"/>
              <a:t>Derde niveau</a:t>
            </a:r>
          </a:p>
          <a:p>
            <a:pPr lvl="3"/>
            <a:r>
              <a:rPr lang="x-none"/>
              <a:t>Vierde niveau</a:t>
            </a:r>
          </a:p>
          <a:p>
            <a:pPr lvl="4"/>
            <a:r>
              <a:rPr lang="x-none"/>
              <a:t>Vijfde niveau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8" y="2866030"/>
            <a:ext cx="3563938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92F83-E7E4-D043-A26B-EFE2890E287A}" type="datetimeFigureOut">
              <a:rPr lang="nl-NL" smtClean="0"/>
              <a:pPr/>
              <a:t>9-2-2017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6DBEB-C03E-B44E-B754-99D9F090B869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6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x-none"/>
              <a:t>Titelstijl van model bewerken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7544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92F83-E7E4-D043-A26B-EFE2890E287A}" type="datetimeFigureOut">
              <a:rPr lang="nl-NL" smtClean="0"/>
              <a:pPr/>
              <a:t>9-2-2017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6DBEB-C03E-B44E-B754-99D9F090B869}" type="slidenum">
              <a:rPr lang="nl-NL" smtClean="0"/>
              <a:pPr/>
              <a:t>‹#›</a:t>
            </a:fld>
            <a:endParaRPr lang="nl-NL"/>
          </a:p>
        </p:txBody>
      </p:sp>
      <p:grpSp>
        <p:nvGrpSpPr>
          <p:cNvPr id="3" name="Group 7"/>
          <p:cNvGrpSpPr/>
          <p:nvPr/>
        </p:nvGrpSpPr>
        <p:grpSpPr>
          <a:xfrm rot="21421631">
            <a:off x="629028" y="505650"/>
            <a:ext cx="3850925" cy="5516274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808793" y="667560"/>
            <a:ext cx="3468664" cy="512472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x-none"/>
              <a:t>Sleep de afbeelding naar de tijdelijke aanduiding of klik op het pictogram als u een afbeelding wilt toevoegen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afbeeldingen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 rot="21214351">
            <a:off x="313409" y="3520798"/>
            <a:ext cx="4088024" cy="302602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491057" y="3682579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x-none"/>
              <a:t>Sleep de afbeelding naar de tijdelijke aanduiding of klik op het pictogram als u een afbeelding wilt toevoegen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232774">
            <a:off x="169481" y="241256"/>
            <a:ext cx="4088024" cy="3026020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47129" y="403037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x-none"/>
              <a:t>Sleep de afbeelding naar de tijdelijke aanduiding of klik op het pictogram als u een afbeelding wilt toevoegen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x-none"/>
              <a:t>Titelstijl van model bewerken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432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92F83-E7E4-D043-A26B-EFE2890E287A}" type="datetimeFigureOut">
              <a:rPr lang="nl-NL" smtClean="0"/>
              <a:pPr/>
              <a:t>9-2-2017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6DBEB-C03E-B44E-B754-99D9F090B869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fbeelding bov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x-none"/>
              <a:t>Titelstijl van model bewerken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32774">
            <a:off x="2059282" y="379100"/>
            <a:ext cx="5031327" cy="3443312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8736"/>
            <a:ext cx="7315200" cy="98797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92F83-E7E4-D043-A26B-EFE2890E287A}" type="datetimeFigureOut">
              <a:rPr lang="nl-NL" smtClean="0"/>
              <a:pPr/>
              <a:t>9-2-2017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6DBEB-C03E-B44E-B754-99D9F090B869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248157" y="564564"/>
            <a:ext cx="4653577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x-none"/>
              <a:t>Sleep de afbeelding naar de tijdelijke aanduiding of klik op het pictogram als u een afbeelding wilt toevoegen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afbeeldingen boven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x-none"/>
              <a:t>Titelstijl van model bewerken</a:t>
            </a:r>
            <a:endParaRPr/>
          </a:p>
        </p:txBody>
      </p:sp>
      <p:grpSp>
        <p:nvGrpSpPr>
          <p:cNvPr id="3" name="Group 13"/>
          <p:cNvGrpSpPr/>
          <p:nvPr/>
        </p:nvGrpSpPr>
        <p:grpSpPr>
          <a:xfrm rot="21420000">
            <a:off x="113687" y="116368"/>
            <a:ext cx="3969060" cy="370536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99151" y="304998"/>
            <a:ext cx="3598455" cy="3334235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x-none"/>
              <a:t>Sleep de afbeelding naar de tijdelijke aanduiding of klik op het pictogram als u een afbeelding wilt toevoegen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360000">
            <a:off x="4165479" y="323141"/>
            <a:ext cx="4792693" cy="3443312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336486" y="507668"/>
            <a:ext cx="4432860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x-none"/>
              <a:t>Sleep de afbeelding naar de tijdelijke aanduiding of klik op het pictogram als u een afbeelding wilt toevoegen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6106"/>
            <a:ext cx="7315200" cy="99060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92F83-E7E4-D043-A26B-EFE2890E287A}" type="datetimeFigureOut">
              <a:rPr lang="nl-NL" smtClean="0"/>
              <a:pPr/>
              <a:t>9-2-2017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6DBEB-C03E-B44E-B754-99D9F090B869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Titelstijl van model bewerken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x-none"/>
              <a:t>Klik om de tekststijl van het model te bewerken</a:t>
            </a:r>
          </a:p>
          <a:p>
            <a:pPr lvl="1"/>
            <a:r>
              <a:rPr lang="x-none"/>
              <a:t>Tweede niveau</a:t>
            </a:r>
          </a:p>
          <a:p>
            <a:pPr lvl="2"/>
            <a:r>
              <a:rPr lang="x-none"/>
              <a:t>Derde niveau</a:t>
            </a:r>
          </a:p>
          <a:p>
            <a:pPr lvl="3"/>
            <a:r>
              <a:rPr lang="x-none"/>
              <a:t>Vierde niveau</a:t>
            </a:r>
          </a:p>
          <a:p>
            <a:pPr lvl="4"/>
            <a:r>
              <a:rPr lang="x-none"/>
              <a:t>Vijfde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92F83-E7E4-D043-A26B-EFE2890E287A}" type="datetimeFigureOut">
              <a:rPr lang="nl-NL" smtClean="0"/>
              <a:pPr/>
              <a:t>9-2-2017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6DBEB-C03E-B44E-B754-99D9F090B869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Titelstijl van model bewerken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x-none"/>
              <a:t>Klik om de tekststijl van het model te bewerken</a:t>
            </a:r>
          </a:p>
          <a:p>
            <a:pPr lvl="1"/>
            <a:r>
              <a:rPr lang="x-none"/>
              <a:t>Tweede niveau</a:t>
            </a:r>
          </a:p>
          <a:p>
            <a:pPr lvl="2"/>
            <a:r>
              <a:rPr lang="x-none"/>
              <a:t>Derde niveau</a:t>
            </a:r>
          </a:p>
          <a:p>
            <a:pPr lvl="3"/>
            <a:r>
              <a:rPr lang="x-none"/>
              <a:t>Vierde niveau</a:t>
            </a:r>
          </a:p>
          <a:p>
            <a:pPr lvl="4"/>
            <a:r>
              <a:rPr lang="x-none"/>
              <a:t>Vijfde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92F83-E7E4-D043-A26B-EFE2890E287A}" type="datetimeFigureOut">
              <a:rPr lang="nl-NL" smtClean="0"/>
              <a:pPr/>
              <a:t>9-2-2017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6DBEB-C03E-B44E-B754-99D9F090B869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1682" y="450851"/>
            <a:ext cx="846083" cy="5357812"/>
          </a:xfrm>
        </p:spPr>
        <p:txBody>
          <a:bodyPr vert="eaVert" anchor="t" anchorCtr="0"/>
          <a:lstStyle/>
          <a:p>
            <a:r>
              <a:rPr lang="x-none"/>
              <a:t>Titelstijl van model bewerken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0851"/>
            <a:ext cx="5943600" cy="535781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x-none"/>
              <a:t>Klik om de tekststijl van het model te bewerken</a:t>
            </a:r>
          </a:p>
          <a:p>
            <a:pPr lvl="1"/>
            <a:r>
              <a:rPr lang="x-none"/>
              <a:t>Tweede niveau</a:t>
            </a:r>
          </a:p>
          <a:p>
            <a:pPr lvl="2"/>
            <a:r>
              <a:rPr lang="x-none"/>
              <a:t>Derde niveau</a:t>
            </a:r>
          </a:p>
          <a:p>
            <a:pPr lvl="3"/>
            <a:r>
              <a:rPr lang="x-none"/>
              <a:t>Vierde niveau</a:t>
            </a:r>
          </a:p>
          <a:p>
            <a:pPr lvl="4"/>
            <a:r>
              <a:rPr lang="x-none"/>
              <a:t>Vijfde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92F83-E7E4-D043-A26B-EFE2890E287A}" type="datetimeFigureOut">
              <a:rPr lang="nl-NL" smtClean="0"/>
              <a:pPr/>
              <a:t>9-2-2017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6DBEB-C03E-B44E-B754-99D9F090B869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 met watermer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2215" y="3200400"/>
            <a:ext cx="8021782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x-none"/>
              <a:t>Klik om de tekststijl van het model te bewerken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3" y="3833095"/>
            <a:ext cx="4724400" cy="1209964"/>
          </a:xfrm>
        </p:spPr>
        <p:txBody>
          <a:bodyPr lIns="45720" tIns="0" rIns="45720" bIns="0" anchor="b" anchorCtr="0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x-none"/>
              <a:t>Titelstijl van model bewerken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3" y="5056909"/>
            <a:ext cx="4724400" cy="1156586"/>
          </a:xfrm>
        </p:spPr>
        <p:txBody>
          <a:bodyPr lIns="91440" tIns="0" rIns="45720" bIns="0">
            <a:normAutofit/>
          </a:bodyPr>
          <a:lstStyle>
            <a:lvl1pPr marL="0" indent="0" algn="l">
              <a:lnSpc>
                <a:spcPts val="2600"/>
              </a:lnSpc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Klik om de titelstijl van het model te bewerken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98744"/>
            <a:ext cx="1981200" cy="273050"/>
          </a:xfrm>
        </p:spPr>
        <p:txBody>
          <a:bodyPr/>
          <a:lstStyle>
            <a:lvl1pPr algn="l">
              <a:defRPr sz="1100">
                <a:latin typeface="Rockwell" pitchFamily="18" charset="0"/>
              </a:defRPr>
            </a:lvl1pPr>
          </a:lstStyle>
          <a:p>
            <a:fld id="{48892F83-E7E4-D043-A26B-EFE2890E287A}" type="datetimeFigureOut">
              <a:rPr lang="nl-NL" smtClean="0"/>
              <a:pPr/>
              <a:t>9-2-2017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6298744"/>
            <a:ext cx="3810000" cy="273050"/>
          </a:xfrm>
        </p:spPr>
        <p:txBody>
          <a:bodyPr/>
          <a:lstStyle>
            <a:lvl1pPr algn="l">
              <a:defRPr/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4856" y="6312392"/>
            <a:ext cx="685800" cy="26508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CEC6DBEB-C03E-B44E-B754-99D9F090B869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0"/>
            <a:ext cx="7772400" cy="1362075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x-none"/>
              <a:t>Titelstijl van model bewerken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57016"/>
            <a:ext cx="7772400" cy="987552"/>
          </a:xfrm>
        </p:spPr>
        <p:txBody>
          <a:bodyPr vert="horz" lIns="91440" tIns="0" rIns="45720" bIns="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SzPct val="90000"/>
              <a:buFontTx/>
              <a:buNone/>
            </a:pPr>
            <a:r>
              <a:rPr lang="x-none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92F83-E7E4-D043-A26B-EFE2890E287A}" type="datetimeFigureOut">
              <a:rPr lang="nl-NL" smtClean="0"/>
              <a:pPr/>
              <a:t>9-2-2017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6DBEB-C03E-B44E-B754-99D9F090B869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e met watermer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693" y="1689847"/>
            <a:ext cx="8431303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x-none"/>
              <a:t>Klik om de tekststijl van het model te bewerken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96353"/>
            <a:ext cx="5334000" cy="1362075"/>
          </a:xfrm>
        </p:spPr>
        <p:txBody>
          <a:bodyPr lIns="45720" tIns="0" rIns="45720" bIns="0" anchor="b" anchorCtr="0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x-none"/>
              <a:t>Titelstijl van model bewerken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60618"/>
            <a:ext cx="5334000" cy="983087"/>
          </a:xfrm>
        </p:spPr>
        <p:txBody>
          <a:bodyPr tIns="0" rIns="45720" bIns="0" anchor="t" anchorCtr="0"/>
          <a:lstStyle>
            <a:lvl1pPr marL="0" indent="0"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92F83-E7E4-D043-A26B-EFE2890E287A}" type="datetimeFigureOut">
              <a:rPr lang="nl-NL" smtClean="0"/>
              <a:pPr/>
              <a:t>9-2-2017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6DBEB-C03E-B44E-B754-99D9F090B869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e met afbeelding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5" y="4069804"/>
            <a:ext cx="553878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x-none"/>
              <a:t>Titelstijl van model bewerken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1240000">
            <a:off x="654352" y="445180"/>
            <a:ext cx="5416247" cy="3630168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857677" y="632632"/>
            <a:ext cx="5009597" cy="325526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x-none"/>
              <a:t>Sleep de afbeelding naar de tijdelijke aanduiding of klik op het pictogram als u een afbeelding wilt toevoegen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7" y="5230906"/>
            <a:ext cx="5532958" cy="865093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92F83-E7E4-D043-A26B-EFE2890E287A}" type="datetimeFigureOut">
              <a:rPr lang="nl-NL" smtClean="0"/>
              <a:pPr/>
              <a:t>9-2-2017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6DBEB-C03E-B44E-B754-99D9F090B869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Titelstijl van model bewerken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x-none"/>
              <a:t>Klik om de tekststijl van het model te bewerken</a:t>
            </a:r>
          </a:p>
          <a:p>
            <a:pPr lvl="1"/>
            <a:r>
              <a:rPr lang="x-none"/>
              <a:t>Tweede niveau</a:t>
            </a:r>
          </a:p>
          <a:p>
            <a:pPr lvl="2"/>
            <a:r>
              <a:rPr lang="x-none"/>
              <a:t>Derde niveau</a:t>
            </a:r>
          </a:p>
          <a:p>
            <a:pPr lvl="3"/>
            <a:r>
              <a:rPr lang="x-none"/>
              <a:t>Vierde niveau</a:t>
            </a:r>
          </a:p>
          <a:p>
            <a:pPr lvl="4"/>
            <a:r>
              <a:rPr lang="x-none"/>
              <a:t>Vijfde niveau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x-none"/>
              <a:t>Klik om de tekststijl van het model te bewerken</a:t>
            </a:r>
          </a:p>
          <a:p>
            <a:pPr lvl="1"/>
            <a:r>
              <a:rPr lang="x-none"/>
              <a:t>Tweede niveau</a:t>
            </a:r>
          </a:p>
          <a:p>
            <a:pPr lvl="2"/>
            <a:r>
              <a:rPr lang="x-none"/>
              <a:t>Derde niveau</a:t>
            </a:r>
          </a:p>
          <a:p>
            <a:pPr lvl="3"/>
            <a:r>
              <a:rPr lang="x-none"/>
              <a:t>Vierde niveau</a:t>
            </a:r>
          </a:p>
          <a:p>
            <a:pPr lvl="4"/>
            <a:r>
              <a:rPr lang="x-none"/>
              <a:t>Vijfde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92F83-E7E4-D043-A26B-EFE2890E287A}" type="datetimeFigureOut">
              <a:rPr lang="nl-NL" smtClean="0"/>
              <a:pPr/>
              <a:t>9-2-2017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6DBEB-C03E-B44E-B754-99D9F090B869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/>
              <a:t>Titelstijl van model bewerken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6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367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x-none"/>
              <a:t>Klik om de tekststijl van het model te bewerken</a:t>
            </a:r>
          </a:p>
          <a:p>
            <a:pPr lvl="1"/>
            <a:r>
              <a:rPr lang="x-none"/>
              <a:t>Tweede niveau</a:t>
            </a:r>
          </a:p>
          <a:p>
            <a:pPr lvl="2"/>
            <a:r>
              <a:rPr lang="x-none"/>
              <a:t>Derde niveau</a:t>
            </a:r>
          </a:p>
          <a:p>
            <a:pPr lvl="3"/>
            <a:r>
              <a:rPr lang="x-none"/>
              <a:t>Vierde niveau</a:t>
            </a:r>
          </a:p>
          <a:p>
            <a:pPr lvl="4"/>
            <a:r>
              <a:rPr lang="x-none"/>
              <a:t>Vijfde niveau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0247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514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x-none"/>
              <a:t>Klik om de tekststijl van het model te bewerken</a:t>
            </a:r>
          </a:p>
          <a:p>
            <a:pPr lvl="1"/>
            <a:r>
              <a:rPr lang="x-none"/>
              <a:t>Tweede niveau</a:t>
            </a:r>
          </a:p>
          <a:p>
            <a:pPr lvl="2"/>
            <a:r>
              <a:rPr lang="x-none"/>
              <a:t>Derde niveau</a:t>
            </a:r>
          </a:p>
          <a:p>
            <a:pPr lvl="3"/>
            <a:r>
              <a:rPr lang="x-none"/>
              <a:t>Vierde niveau</a:t>
            </a:r>
          </a:p>
          <a:p>
            <a:pPr lvl="4"/>
            <a:r>
              <a:rPr lang="x-none"/>
              <a:t>Vijfde niveau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92F83-E7E4-D043-A26B-EFE2890E287A}" type="datetimeFigureOut">
              <a:rPr lang="nl-NL" smtClean="0"/>
              <a:pPr/>
              <a:t>9-2-2017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6DBEB-C03E-B44E-B754-99D9F090B869}" type="slidenum">
              <a:rPr lang="nl-NL" smtClean="0"/>
              <a:pPr/>
              <a:t>‹#›</a:t>
            </a:fld>
            <a:endParaRPr lang="nl-NL"/>
          </a:p>
        </p:txBody>
      </p:sp>
      <p:pic>
        <p:nvPicPr>
          <p:cNvPr id="11" name="Picture 10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3" name="Picture 12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  <p:pic>
        <p:nvPicPr>
          <p:cNvPr id="12" name="Picture 11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4" name="Picture 13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inhoudselementen, boven en on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Titelstijl van model bewerken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Klik om de tekststijl van het model te bewerken</a:t>
            </a:r>
          </a:p>
          <a:p>
            <a:pPr lvl="1"/>
            <a:r>
              <a:rPr lang="x-none"/>
              <a:t>Tweede niveau</a:t>
            </a:r>
          </a:p>
          <a:p>
            <a:pPr lvl="2"/>
            <a:r>
              <a:rPr lang="x-none"/>
              <a:t>Derde niveau</a:t>
            </a:r>
          </a:p>
          <a:p>
            <a:pPr lvl="3"/>
            <a:r>
              <a:rPr lang="x-none"/>
              <a:t>Vierde niveau</a:t>
            </a:r>
          </a:p>
          <a:p>
            <a:pPr lvl="4"/>
            <a:r>
              <a:rPr lang="x-none"/>
              <a:t>Vijfde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92F83-E7E4-D043-A26B-EFE2890E287A}" type="datetimeFigureOut">
              <a:rPr lang="nl-NL" smtClean="0"/>
              <a:pPr/>
              <a:t>9-2-2017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6DBEB-C03E-B44E-B754-99D9F090B869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Klik om de tekststijl van het model te bewerken</a:t>
            </a:r>
          </a:p>
          <a:p>
            <a:pPr lvl="1"/>
            <a:r>
              <a:rPr lang="x-none"/>
              <a:t>Tweede niveau</a:t>
            </a:r>
          </a:p>
          <a:p>
            <a:pPr lvl="2"/>
            <a:r>
              <a:rPr lang="x-none"/>
              <a:t>Derde niveau</a:t>
            </a:r>
          </a:p>
          <a:p>
            <a:pPr lvl="3"/>
            <a:r>
              <a:rPr lang="x-none"/>
              <a:t>Vierde niveau</a:t>
            </a:r>
          </a:p>
          <a:p>
            <a:pPr lvl="4"/>
            <a:r>
              <a:rPr lang="x-none"/>
              <a:t>Vijfde niveau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8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7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x-none"/>
              <a:t>Titelstijl van model bewerken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35138"/>
            <a:ext cx="7313613" cy="4056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/>
              <a:t>Klik om de tekststijl van het model te bewerken</a:t>
            </a:r>
          </a:p>
          <a:p>
            <a:pPr lvl="1"/>
            <a:r>
              <a:rPr lang="x-none"/>
              <a:t>Tweede niveau</a:t>
            </a:r>
          </a:p>
          <a:p>
            <a:pPr lvl="2"/>
            <a:r>
              <a:rPr lang="x-none"/>
              <a:t>Derde niveau</a:t>
            </a:r>
          </a:p>
          <a:p>
            <a:pPr lvl="3"/>
            <a:r>
              <a:rPr lang="x-none"/>
              <a:t>Vierde niveau</a:t>
            </a:r>
          </a:p>
          <a:p>
            <a:pPr lvl="4"/>
            <a:r>
              <a:rPr lang="x-none"/>
              <a:t>Vijfde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48892F83-E7E4-D043-A26B-EFE2890E287A}" type="datetimeFigureOut">
              <a:rPr lang="nl-NL" smtClean="0"/>
              <a:pPr/>
              <a:t>9-2-2017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1388" y="5476097"/>
            <a:ext cx="1483056" cy="851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fld id="{CEC6DBEB-C03E-B44E-B754-99D9F090B869}" type="slidenum">
              <a:rPr lang="nl-NL" smtClean="0"/>
              <a:pPr/>
              <a:t>‹#›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3550" indent="-463550" algn="l" defTabSz="914400" rtl="0" eaLnBrk="1" latinLnBrk="0" hangingPunct="1">
        <a:spcBef>
          <a:spcPts val="2000"/>
        </a:spcBef>
        <a:buSzPct val="90000"/>
        <a:buFontTx/>
        <a:buBlip>
          <a:blip r:embed="rId22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SzPct val="90000"/>
        <a:buFontTx/>
        <a:buBlip>
          <a:blip r:embed="rId23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38338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ct val="20000"/>
        </a:spcBef>
        <a:buSzPct val="90000"/>
        <a:buFontTx/>
        <a:buBlip>
          <a:blip r:embed="rId24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ct val="20000"/>
        </a:spcBef>
        <a:buSzPct val="90000"/>
        <a:buFontTx/>
        <a:buBlip>
          <a:blip r:embed="rId23"/>
        </a:buBlip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languagedynamics.wp.hum.uu.nl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languagedynamics.wp.hum.uu.nl/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209800" y="1975216"/>
            <a:ext cx="6477000" cy="1914144"/>
          </a:xfrm>
        </p:spPr>
        <p:txBody>
          <a:bodyPr/>
          <a:lstStyle/>
          <a:p>
            <a:r>
              <a:rPr lang="en-GB" b="1" dirty="0" err="1"/>
              <a:t>Taaldynamiek</a:t>
            </a:r>
            <a:r>
              <a:rPr lang="en-GB" b="1" dirty="0"/>
              <a:t> in de </a:t>
            </a:r>
            <a:r>
              <a:rPr lang="en-GB" b="1" dirty="0" err="1"/>
              <a:t>Nederlandse</a:t>
            </a:r>
            <a:r>
              <a:rPr lang="en-GB" b="1" dirty="0"/>
              <a:t> </a:t>
            </a:r>
            <a:r>
              <a:rPr lang="en-GB" b="1" dirty="0" err="1"/>
              <a:t>Gouden</a:t>
            </a:r>
            <a:r>
              <a:rPr lang="en-GB" b="1" dirty="0"/>
              <a:t> </a:t>
            </a:r>
            <a:r>
              <a:rPr lang="en-GB" b="1" dirty="0" err="1"/>
              <a:t>Eeuw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2209800" y="4233100"/>
            <a:ext cx="6477000" cy="1997620"/>
          </a:xfrm>
        </p:spPr>
        <p:txBody>
          <a:bodyPr>
            <a:normAutofit/>
          </a:bodyPr>
          <a:lstStyle/>
          <a:p>
            <a:r>
              <a:rPr lang="nl-NL" sz="2800" b="1" dirty="0" err="1"/>
              <a:t>Feike</a:t>
            </a:r>
            <a:r>
              <a:rPr lang="nl-NL" sz="2800" b="1" dirty="0"/>
              <a:t> Dietz &amp; Marjo van Koppen</a:t>
            </a:r>
          </a:p>
          <a:p>
            <a:r>
              <a:rPr lang="nl-NL" dirty="0"/>
              <a:t>Universiteit Utrecht/ICON &amp; </a:t>
            </a:r>
            <a:r>
              <a:rPr lang="nl-NL" dirty="0" err="1"/>
              <a:t>UiL</a:t>
            </a:r>
            <a:r>
              <a:rPr lang="nl-NL" dirty="0"/>
              <a:t>-OTS</a:t>
            </a:r>
          </a:p>
          <a:p>
            <a:endParaRPr lang="nl-NL" dirty="0"/>
          </a:p>
          <a:p>
            <a:r>
              <a:rPr lang="nl-NL" dirty="0"/>
              <a:t>Language Dynamics in the Dutch Golden Age</a:t>
            </a:r>
          </a:p>
          <a:p>
            <a:r>
              <a:rPr lang="nl-NL" dirty="0">
                <a:hlinkClick r:id="rId2"/>
              </a:rPr>
              <a:t>http://languagedynamics.wp.hum.uu.nl/</a:t>
            </a:r>
            <a:r>
              <a:rPr lang="nl-NL" dirty="0"/>
              <a:t> </a:t>
            </a:r>
          </a:p>
          <a:p>
            <a:endParaRPr lang="nl-NL" dirty="0"/>
          </a:p>
        </p:txBody>
      </p:sp>
      <p:pic>
        <p:nvPicPr>
          <p:cNvPr id="2050" name="Picture 2" descr="C:\Users\Feike\AppData\Local\Microsoft\Windows\Temporary Internet Files\Content.IE5\EF85RJ9G\GW_header_language-dynamics-in-the-golden-age_1368x300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005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76889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el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altLang="x-none" dirty="0" err="1">
                <a:ea typeface="MS PGothic" charset="-128"/>
              </a:rPr>
              <a:t>Taalkundige</a:t>
            </a:r>
            <a:r>
              <a:rPr lang="en-US" altLang="x-none" dirty="0">
                <a:ea typeface="MS PGothic" charset="-128"/>
              </a:rPr>
              <a:t> </a:t>
            </a:r>
            <a:r>
              <a:rPr lang="en-US" altLang="x-none" dirty="0" err="1">
                <a:ea typeface="MS PGothic" charset="-128"/>
              </a:rPr>
              <a:t>aanvliegroute</a:t>
            </a:r>
            <a:r>
              <a:rPr lang="en-US" altLang="x-none" dirty="0">
                <a:ea typeface="MS PGothic" charset="-128"/>
              </a:rPr>
              <a:t>:</a:t>
            </a:r>
            <a:br>
              <a:rPr lang="en-US" altLang="x-none" dirty="0">
                <a:ea typeface="MS PGothic" charset="-128"/>
              </a:rPr>
            </a:br>
            <a:r>
              <a:rPr lang="en-US" altLang="x-none" dirty="0">
                <a:ea typeface="MS PGothic" charset="-128"/>
              </a:rPr>
              <a:t>Interne </a:t>
            </a:r>
            <a:r>
              <a:rPr lang="en-US" altLang="x-none" dirty="0" err="1">
                <a:ea typeface="MS PGothic" charset="-128"/>
              </a:rPr>
              <a:t>Taalsysteem</a:t>
            </a:r>
            <a:endParaRPr lang="nl-NL" altLang="x-none" dirty="0">
              <a:ea typeface="MS PGothic" charset="-128"/>
            </a:endParaRPr>
          </a:p>
        </p:txBody>
      </p:sp>
      <p:sp>
        <p:nvSpPr>
          <p:cNvPr id="63490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>
            <a:normAutofit lnSpcReduction="10000"/>
          </a:bodyPr>
          <a:lstStyle/>
          <a:p>
            <a:r>
              <a:rPr lang="nl-NL" altLang="x-none" sz="2800" dirty="0">
                <a:ea typeface="MS PGothic" charset="-128"/>
              </a:rPr>
              <a:t>Ieder mens wordt geboren met een set bouwstenen:</a:t>
            </a:r>
          </a:p>
          <a:p>
            <a:endParaRPr lang="en-US" altLang="x-none" sz="2800" dirty="0">
              <a:ea typeface="MS PGothic" charset="-128"/>
            </a:endParaRPr>
          </a:p>
          <a:p>
            <a:endParaRPr lang="en-US" altLang="x-none" sz="2800" dirty="0">
              <a:ea typeface="MS PGothic" charset="-128"/>
            </a:endParaRPr>
          </a:p>
          <a:p>
            <a:endParaRPr lang="en-US" altLang="x-none" sz="2800" dirty="0">
              <a:ea typeface="MS PGothic" charset="-128"/>
            </a:endParaRPr>
          </a:p>
          <a:p>
            <a:endParaRPr lang="en-US" altLang="x-none" sz="2800" dirty="0">
              <a:ea typeface="MS PGothic" charset="-128"/>
            </a:endParaRPr>
          </a:p>
          <a:p>
            <a:endParaRPr lang="en-US" altLang="x-none" sz="2800" dirty="0">
              <a:ea typeface="MS PGothic" charset="-128"/>
            </a:endParaRPr>
          </a:p>
          <a:p>
            <a:r>
              <a:rPr lang="en-US" altLang="x-none" sz="2800" dirty="0">
                <a:ea typeface="MS PGothic" charset="-128"/>
              </a:rPr>
              <a:t>Die set </a:t>
            </a:r>
            <a:r>
              <a:rPr lang="en-US" altLang="x-none" sz="2800" dirty="0" err="1">
                <a:ea typeface="MS PGothic" charset="-128"/>
              </a:rPr>
              <a:t>bouwstenen</a:t>
            </a:r>
            <a:r>
              <a:rPr lang="en-US" altLang="x-none" sz="2800" dirty="0">
                <a:ea typeface="MS PGothic" charset="-128"/>
              </a:rPr>
              <a:t> is </a:t>
            </a:r>
            <a:r>
              <a:rPr lang="en-US" altLang="x-none" sz="2800" dirty="0" err="1">
                <a:ea typeface="MS PGothic" charset="-128"/>
              </a:rPr>
              <a:t>voor</a:t>
            </a:r>
            <a:r>
              <a:rPr lang="en-US" altLang="x-none" sz="2800" dirty="0">
                <a:ea typeface="MS PGothic" charset="-128"/>
              </a:rPr>
              <a:t> </a:t>
            </a:r>
            <a:r>
              <a:rPr lang="en-US" altLang="x-none" sz="2800" dirty="0" err="1">
                <a:ea typeface="MS PGothic" charset="-128"/>
              </a:rPr>
              <a:t>iedereen</a:t>
            </a:r>
            <a:r>
              <a:rPr lang="en-US" altLang="x-none" sz="2800" b="1" dirty="0">
                <a:ea typeface="MS PGothic" charset="-128"/>
              </a:rPr>
              <a:t> </a:t>
            </a:r>
            <a:r>
              <a:rPr lang="en-US" altLang="x-none" sz="2800" i="1" dirty="0" err="1">
                <a:ea typeface="MS PGothic" charset="-128"/>
              </a:rPr>
              <a:t>precies</a:t>
            </a:r>
            <a:r>
              <a:rPr lang="en-US" altLang="x-none" sz="2800" i="1" dirty="0">
                <a:ea typeface="MS PGothic" charset="-128"/>
              </a:rPr>
              <a:t> </a:t>
            </a:r>
            <a:r>
              <a:rPr lang="en-US" altLang="x-none" sz="2800" i="1" dirty="0" err="1">
                <a:ea typeface="MS PGothic" charset="-128"/>
              </a:rPr>
              <a:t>hetzelfde</a:t>
            </a:r>
            <a:endParaRPr lang="nl-NL" altLang="x-none" sz="2800" dirty="0">
              <a:ea typeface="MS PGothic" charset="-128"/>
            </a:endParaRPr>
          </a:p>
          <a:p>
            <a:endParaRPr lang="nl-NL" altLang="x-none" sz="2800" dirty="0">
              <a:ea typeface="MS PGothic" charset="-128"/>
            </a:endParaRPr>
          </a:p>
        </p:txBody>
      </p:sp>
      <p:pic>
        <p:nvPicPr>
          <p:cNvPr id="63491" name="Picture 4" descr="le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5213" y="2470952"/>
            <a:ext cx="3743325" cy="235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52723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el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altLang="x-none" sz="3200" dirty="0">
                <a:ea typeface="MS PGothic" charset="-128"/>
              </a:rPr>
              <a:t>Interne </a:t>
            </a:r>
            <a:r>
              <a:rPr lang="en-US" altLang="x-none" sz="3200" dirty="0" err="1">
                <a:ea typeface="MS PGothic" charset="-128"/>
              </a:rPr>
              <a:t>Grammatica</a:t>
            </a:r>
            <a:r>
              <a:rPr lang="en-US" altLang="x-none" sz="3200" dirty="0">
                <a:ea typeface="MS PGothic" charset="-128"/>
              </a:rPr>
              <a:t> </a:t>
            </a:r>
            <a:r>
              <a:rPr lang="en-US" altLang="x-none" sz="3200" dirty="0" err="1">
                <a:ea typeface="MS PGothic" charset="-128"/>
              </a:rPr>
              <a:t>leidt</a:t>
            </a:r>
            <a:r>
              <a:rPr lang="en-US" altLang="x-none" sz="3200" dirty="0">
                <a:ea typeface="MS PGothic" charset="-128"/>
              </a:rPr>
              <a:t> </a:t>
            </a:r>
            <a:r>
              <a:rPr lang="en-US" altLang="x-none" sz="3200" dirty="0" err="1">
                <a:ea typeface="MS PGothic" charset="-128"/>
              </a:rPr>
              <a:t>naar</a:t>
            </a:r>
            <a:r>
              <a:rPr lang="en-US" altLang="x-none" sz="3200" dirty="0">
                <a:ea typeface="MS PGothic" charset="-128"/>
              </a:rPr>
              <a:t> </a:t>
            </a:r>
            <a:r>
              <a:rPr lang="en-US" altLang="x-none" sz="3200" dirty="0" err="1">
                <a:ea typeface="MS PGothic" charset="-128"/>
              </a:rPr>
              <a:t>een</a:t>
            </a:r>
            <a:r>
              <a:rPr lang="en-US" altLang="x-none" sz="3200" dirty="0">
                <a:ea typeface="MS PGothic" charset="-128"/>
              </a:rPr>
              <a:t> </a:t>
            </a:r>
            <a:r>
              <a:rPr lang="en-US" altLang="x-none" sz="3200" dirty="0" err="1">
                <a:ea typeface="MS PGothic" charset="-128"/>
              </a:rPr>
              <a:t>specifieke</a:t>
            </a:r>
            <a:r>
              <a:rPr lang="en-US" altLang="x-none" sz="3200" dirty="0">
                <a:ea typeface="MS PGothic" charset="-128"/>
              </a:rPr>
              <a:t> </a:t>
            </a:r>
            <a:r>
              <a:rPr lang="en-US" altLang="x-none" sz="3200" dirty="0" err="1">
                <a:ea typeface="MS PGothic" charset="-128"/>
              </a:rPr>
              <a:t>taal</a:t>
            </a:r>
            <a:r>
              <a:rPr lang="en-US" altLang="x-none" sz="3200" dirty="0">
                <a:ea typeface="MS PGothic" charset="-128"/>
              </a:rPr>
              <a:t> (</a:t>
            </a:r>
            <a:r>
              <a:rPr lang="en-US" altLang="x-none" sz="3200" dirty="0" err="1">
                <a:ea typeface="MS PGothic" charset="-128"/>
              </a:rPr>
              <a:t>Nederlands</a:t>
            </a:r>
            <a:r>
              <a:rPr lang="en-US" altLang="x-none" sz="3200" dirty="0">
                <a:ea typeface="MS PGothic" charset="-128"/>
              </a:rPr>
              <a:t> of Japans)</a:t>
            </a:r>
            <a:endParaRPr lang="nl-NL" altLang="x-none" sz="3200" dirty="0">
              <a:ea typeface="MS PGothic" charset="-128"/>
            </a:endParaRPr>
          </a:p>
        </p:txBody>
      </p:sp>
      <p:sp>
        <p:nvSpPr>
          <p:cNvPr id="55298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290653" y="1556792"/>
            <a:ext cx="8820472" cy="44958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2">
            <a:normAutofit/>
          </a:bodyPr>
          <a:lstStyle/>
          <a:p>
            <a:pPr>
              <a:buFont typeface="Wingdings" charset="0"/>
              <a:buChar char=""/>
              <a:defRPr/>
            </a:pPr>
            <a:r>
              <a:rPr lang="nl-NL" dirty="0">
                <a:ea typeface="ＭＳ Ｐゴシック" charset="0"/>
                <a:cs typeface="ＭＳ Ｐゴシック" charset="0"/>
              </a:rPr>
              <a:t>Nederlandse kinderen bouwen dit met die bouwstenen:</a:t>
            </a:r>
          </a:p>
          <a:p>
            <a:pPr>
              <a:buFont typeface="Wingdings" charset="0"/>
              <a:buNone/>
              <a:defRPr/>
            </a:pPr>
            <a:endParaRPr lang="nl-NL" dirty="0">
              <a:ea typeface="ＭＳ Ｐゴシック" charset="0"/>
              <a:cs typeface="ＭＳ Ｐゴシック" charset="0"/>
            </a:endParaRPr>
          </a:p>
          <a:p>
            <a:pPr>
              <a:buFont typeface="Wingdings" charset="0"/>
              <a:buNone/>
              <a:defRPr/>
            </a:pPr>
            <a:endParaRPr lang="nl-NL" dirty="0">
              <a:ea typeface="ＭＳ Ｐゴシック" charset="0"/>
              <a:cs typeface="ＭＳ Ｐゴシック" charset="0"/>
            </a:endParaRPr>
          </a:p>
          <a:p>
            <a:pPr>
              <a:buFont typeface="Wingdings" charset="0"/>
              <a:buChar char=""/>
              <a:defRPr/>
            </a:pPr>
            <a:endParaRPr lang="nl-NL" dirty="0">
              <a:ea typeface="ＭＳ Ｐゴシック" charset="0"/>
              <a:cs typeface="ＭＳ Ｐゴシック" charset="0"/>
            </a:endParaRPr>
          </a:p>
          <a:p>
            <a:pPr>
              <a:buFont typeface="Wingdings" charset="0"/>
              <a:buChar char=""/>
              <a:defRPr/>
            </a:pPr>
            <a:endParaRPr lang="nl-NL" dirty="0">
              <a:ea typeface="ＭＳ Ｐゴシック" charset="0"/>
              <a:cs typeface="ＭＳ Ｐゴシック" charset="0"/>
            </a:endParaRPr>
          </a:p>
          <a:p>
            <a:pPr>
              <a:buFont typeface="Wingdings" charset="0"/>
              <a:buChar char=""/>
              <a:defRPr/>
            </a:pPr>
            <a:endParaRPr lang="nl-NL" dirty="0">
              <a:ea typeface="ＭＳ Ｐゴシック" charset="0"/>
              <a:cs typeface="ＭＳ Ｐゴシック" charset="0"/>
            </a:endParaRPr>
          </a:p>
          <a:p>
            <a:pPr>
              <a:buFont typeface="Wingdings" charset="0"/>
              <a:buChar char=""/>
              <a:defRPr/>
            </a:pPr>
            <a:r>
              <a:rPr lang="nl-NL" dirty="0">
                <a:ea typeface="ＭＳ Ｐゴシック" charset="0"/>
                <a:cs typeface="ＭＳ Ｐゴシック" charset="0"/>
              </a:rPr>
              <a:t>Japanse kinderen bouwen dit met die bouwstenen:</a:t>
            </a:r>
          </a:p>
        </p:txBody>
      </p:sp>
      <p:pic>
        <p:nvPicPr>
          <p:cNvPr id="65539" name="Afbeelding 1" descr="4157863424_afb0338335_z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3068638"/>
            <a:ext cx="2387045" cy="3183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0" name="Afbeelding 3" descr="tumblr_m9f3a8QynC1qdogv6o1_128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2276476"/>
            <a:ext cx="3196331" cy="426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35068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el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altLang="x-none" sz="3200" dirty="0">
                <a:ea typeface="MS PGothic" charset="-128"/>
              </a:rPr>
              <a:t>Interne </a:t>
            </a:r>
            <a:r>
              <a:rPr lang="en-US" altLang="x-none" sz="3200" dirty="0" err="1">
                <a:ea typeface="MS PGothic" charset="-128"/>
              </a:rPr>
              <a:t>Grammatica</a:t>
            </a:r>
            <a:r>
              <a:rPr lang="en-US" altLang="x-none" sz="3200" dirty="0">
                <a:ea typeface="MS PGothic" charset="-128"/>
              </a:rPr>
              <a:t> </a:t>
            </a:r>
            <a:r>
              <a:rPr lang="en-US" altLang="x-none" sz="3200" dirty="0" err="1">
                <a:ea typeface="MS PGothic" charset="-128"/>
              </a:rPr>
              <a:t>beperkt</a:t>
            </a:r>
            <a:r>
              <a:rPr lang="en-US" altLang="x-none" sz="3200" dirty="0">
                <a:ea typeface="MS PGothic" charset="-128"/>
              </a:rPr>
              <a:t> de </a:t>
            </a:r>
            <a:r>
              <a:rPr lang="en-US" altLang="x-none" sz="3200" dirty="0" err="1">
                <a:ea typeface="MS PGothic" charset="-128"/>
              </a:rPr>
              <a:t>variatiemogelijkheden</a:t>
            </a:r>
            <a:endParaRPr lang="nl-NL" altLang="x-none" sz="3200" dirty="0">
              <a:ea typeface="MS PGothic" charset="-128"/>
            </a:endParaRPr>
          </a:p>
        </p:txBody>
      </p:sp>
      <p:sp>
        <p:nvSpPr>
          <p:cNvPr id="55298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237387" y="1334850"/>
            <a:ext cx="5914838" cy="44958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normAutofit fontScale="92500"/>
          </a:bodyPr>
          <a:lstStyle/>
          <a:p>
            <a:pPr>
              <a:defRPr/>
            </a:pPr>
            <a:r>
              <a:rPr lang="nl-NL" sz="2800" dirty="0">
                <a:ea typeface="MS PGothic" charset="-128"/>
              </a:rPr>
              <a:t>De bouwstenen leiden tot verschillende talen, maar er zit een grens aan hoe die talen eruit kunnen zien. </a:t>
            </a:r>
          </a:p>
          <a:p>
            <a:pPr>
              <a:defRPr/>
            </a:pPr>
            <a:r>
              <a:rPr lang="nl-NL" sz="2800" dirty="0">
                <a:ea typeface="MS PGothic" charset="-128"/>
              </a:rPr>
              <a:t>Alle talen hebben bijvoorbeeld de mogelijkheid van recursie = het droste-effect. </a:t>
            </a:r>
          </a:p>
          <a:p>
            <a:pPr lvl="1">
              <a:defRPr/>
            </a:pPr>
            <a:r>
              <a:rPr lang="nl-NL" dirty="0">
                <a:ea typeface="ＭＳ Ｐゴシック" charset="0"/>
                <a:cs typeface="ＭＳ Ｐゴシック" charset="0"/>
              </a:rPr>
              <a:t>de vader</a:t>
            </a:r>
          </a:p>
          <a:p>
            <a:pPr lvl="1">
              <a:defRPr/>
            </a:pPr>
            <a:r>
              <a:rPr lang="nl-NL" dirty="0">
                <a:ea typeface="ＭＳ Ｐゴシック" charset="0"/>
                <a:cs typeface="ＭＳ Ｐゴシック" charset="0"/>
              </a:rPr>
              <a:t>de vader van de neef</a:t>
            </a:r>
          </a:p>
          <a:p>
            <a:pPr lvl="1">
              <a:defRPr/>
            </a:pPr>
            <a:r>
              <a:rPr lang="nl-NL" dirty="0">
                <a:ea typeface="ＭＳ Ｐゴシック" charset="0"/>
                <a:cs typeface="ＭＳ Ｐゴシック" charset="0"/>
              </a:rPr>
              <a:t>de vader van de neef van de buurvrouw</a:t>
            </a:r>
          </a:p>
          <a:p>
            <a:pPr lvl="1">
              <a:defRPr/>
            </a:pPr>
            <a:r>
              <a:rPr lang="nl-NL" dirty="0">
                <a:ea typeface="ＭＳ Ｐゴシック" charset="0"/>
                <a:cs typeface="ＭＳ Ｐゴシック" charset="0"/>
              </a:rPr>
              <a:t>de vader van de neef van de buurvrouw van Jan</a:t>
            </a:r>
          </a:p>
          <a:p>
            <a:pPr lvl="1">
              <a:buFont typeface="Courier New" charset="0"/>
              <a:buChar char="o"/>
              <a:defRPr/>
            </a:pPr>
            <a:endParaRPr lang="nl-NL" dirty="0">
              <a:ea typeface="ＭＳ Ｐゴシック" charset="0"/>
              <a:cs typeface="ＭＳ Ｐゴシック" charset="0"/>
            </a:endParaRPr>
          </a:p>
        </p:txBody>
      </p:sp>
      <p:pic>
        <p:nvPicPr>
          <p:cNvPr id="6" name="Picture 2" descr="File:Droste.jpg">
            <a:hlinkClick r:id="rId3" invalidUrl="file:///" action="ppaction://hlinkfil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0475" y="1948111"/>
            <a:ext cx="2425700" cy="371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0427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el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altLang="x-none" sz="3200" dirty="0">
                <a:ea typeface="MS PGothic" charset="-128"/>
              </a:rPr>
              <a:t>Interne </a:t>
            </a:r>
            <a:r>
              <a:rPr lang="en-US" altLang="x-none" sz="3200" dirty="0" err="1">
                <a:ea typeface="MS PGothic" charset="-128"/>
              </a:rPr>
              <a:t>Grammatica</a:t>
            </a:r>
            <a:r>
              <a:rPr lang="en-US" altLang="x-none" sz="3200" dirty="0">
                <a:ea typeface="MS PGothic" charset="-128"/>
              </a:rPr>
              <a:t> </a:t>
            </a:r>
            <a:r>
              <a:rPr lang="en-US" altLang="x-none" sz="3200" dirty="0" err="1">
                <a:ea typeface="MS PGothic" charset="-128"/>
              </a:rPr>
              <a:t>beperkt</a:t>
            </a:r>
            <a:r>
              <a:rPr lang="en-US" altLang="x-none" sz="3200" dirty="0">
                <a:ea typeface="MS PGothic" charset="-128"/>
              </a:rPr>
              <a:t> de </a:t>
            </a:r>
            <a:r>
              <a:rPr lang="en-US" altLang="x-none" sz="3200" dirty="0" err="1">
                <a:ea typeface="MS PGothic" charset="-128"/>
              </a:rPr>
              <a:t>variatiemogelijkheden</a:t>
            </a:r>
            <a:endParaRPr lang="nl-NL" altLang="x-none" sz="3200" dirty="0">
              <a:ea typeface="MS PGothic" charset="-128"/>
            </a:endParaRPr>
          </a:p>
        </p:txBody>
      </p:sp>
      <p:sp>
        <p:nvSpPr>
          <p:cNvPr id="55298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290653" y="1556792"/>
            <a:ext cx="8820472" cy="44958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normAutofit lnSpcReduction="10000"/>
          </a:bodyPr>
          <a:lstStyle/>
          <a:p>
            <a:pPr>
              <a:defRPr/>
            </a:pPr>
            <a:r>
              <a:rPr lang="nl-NL" sz="2800" dirty="0">
                <a:ea typeface="MS PGothic" charset="-128"/>
              </a:rPr>
              <a:t>Iedere taal drukt negatie uit.</a:t>
            </a:r>
          </a:p>
          <a:p>
            <a:pPr>
              <a:defRPr/>
            </a:pPr>
            <a:r>
              <a:rPr lang="nl-NL" sz="2800" dirty="0">
                <a:ea typeface="MS PGothic" charset="-128"/>
              </a:rPr>
              <a:t>We kunnen allerlei manieren bedenken: een ontkennende zin heeft het werkwoord vooraan, in een ontkennende zin begint ieder woord met een a, etc.</a:t>
            </a:r>
          </a:p>
          <a:p>
            <a:pPr>
              <a:defRPr/>
            </a:pPr>
            <a:r>
              <a:rPr lang="nl-NL" sz="2800" dirty="0">
                <a:ea typeface="MS PGothic" charset="-128"/>
              </a:rPr>
              <a:t>Maar eigenlijk doen (bijna?) alle talen het op dezelfde manier: met </a:t>
            </a:r>
            <a:r>
              <a:rPr lang="nl-NL" sz="2600" dirty="0">
                <a:ea typeface="MS PGothic" charset="-128"/>
              </a:rPr>
              <a:t>negatiepartikel(s) zoals niet / ne</a:t>
            </a:r>
            <a:r>
              <a:rPr lang="mr-IN" sz="2600" dirty="0">
                <a:ea typeface="MS PGothic" charset="-128"/>
              </a:rPr>
              <a:t>…</a:t>
            </a:r>
            <a:r>
              <a:rPr lang="nl-NL" sz="2600" dirty="0">
                <a:ea typeface="MS PGothic" charset="-128"/>
              </a:rPr>
              <a:t>pas / </a:t>
            </a:r>
            <a:r>
              <a:rPr lang="nl-NL" sz="2600" dirty="0" err="1">
                <a:ea typeface="MS PGothic" charset="-128"/>
              </a:rPr>
              <a:t>not</a:t>
            </a:r>
            <a:r>
              <a:rPr lang="nl-NL" sz="2600" dirty="0">
                <a:ea typeface="MS PGothic" charset="-128"/>
              </a:rPr>
              <a:t> / nicht / etc.)</a:t>
            </a:r>
          </a:p>
          <a:p>
            <a:pPr>
              <a:defRPr/>
            </a:pPr>
            <a:r>
              <a:rPr lang="nl-NL" sz="2600" dirty="0">
                <a:ea typeface="MS PGothic" charset="-128"/>
              </a:rPr>
              <a:t>Variatie: (i) hoeveel negatiepartikels er in een zin zijn, (ii) hoe die zijn opgebouwd en (iii) waar ze staan.</a:t>
            </a:r>
          </a:p>
          <a:p>
            <a:pPr lvl="1">
              <a:defRPr/>
            </a:pPr>
            <a:endParaRPr lang="nl-NL" sz="2600" dirty="0">
              <a:ea typeface="MS PGothic" charset="-128"/>
            </a:endParaRPr>
          </a:p>
          <a:p>
            <a:pPr lvl="1">
              <a:defRPr/>
            </a:pPr>
            <a:endParaRPr lang="nl-NL" sz="2600" dirty="0">
              <a:ea typeface="MS PGothic" charset="-128"/>
            </a:endParaRPr>
          </a:p>
          <a:p>
            <a:pPr>
              <a:buFont typeface="Courier New" charset="0"/>
              <a:buChar char="o"/>
              <a:defRPr/>
            </a:pPr>
            <a:endParaRPr lang="nl-NL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76819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el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altLang="x-none" sz="3200" dirty="0">
                <a:ea typeface="MS PGothic" charset="-128"/>
              </a:rPr>
              <a:t>Interne </a:t>
            </a:r>
            <a:r>
              <a:rPr lang="en-US" altLang="x-none" sz="3200" dirty="0" err="1">
                <a:ea typeface="MS PGothic" charset="-128"/>
              </a:rPr>
              <a:t>Grammatica</a:t>
            </a:r>
            <a:r>
              <a:rPr lang="en-US" altLang="x-none" sz="3200" dirty="0">
                <a:ea typeface="MS PGothic" charset="-128"/>
              </a:rPr>
              <a:t> </a:t>
            </a:r>
            <a:r>
              <a:rPr lang="en-US" altLang="x-none" sz="3200" dirty="0" err="1">
                <a:ea typeface="MS PGothic" charset="-128"/>
              </a:rPr>
              <a:t>beperkt</a:t>
            </a:r>
            <a:r>
              <a:rPr lang="en-US" altLang="x-none" sz="3200" dirty="0">
                <a:ea typeface="MS PGothic" charset="-128"/>
              </a:rPr>
              <a:t> de </a:t>
            </a:r>
            <a:r>
              <a:rPr lang="en-US" altLang="x-none" sz="3200" dirty="0" err="1">
                <a:ea typeface="MS PGothic" charset="-128"/>
              </a:rPr>
              <a:t>variatiemogelijkheden</a:t>
            </a:r>
            <a:endParaRPr lang="nl-NL" altLang="x-none" sz="3200" dirty="0">
              <a:ea typeface="MS PGothic" charset="-128"/>
            </a:endParaRPr>
          </a:p>
        </p:txBody>
      </p:sp>
      <p:sp>
        <p:nvSpPr>
          <p:cNvPr id="55298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279239" y="1219200"/>
            <a:ext cx="8820472" cy="592361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normAutofit lnSpcReduction="10000"/>
          </a:bodyPr>
          <a:lstStyle/>
          <a:p>
            <a:pPr>
              <a:defRPr/>
            </a:pPr>
            <a:r>
              <a:rPr lang="nl-NL" sz="2600" dirty="0" err="1">
                <a:ea typeface="MS PGothic" charset="-128"/>
              </a:rPr>
              <a:t>Jespersen</a:t>
            </a:r>
            <a:r>
              <a:rPr lang="nl-NL" sz="2600" dirty="0">
                <a:ea typeface="MS PGothic" charset="-128"/>
              </a:rPr>
              <a:t>-cyclus zie je in vele talen (</a:t>
            </a:r>
            <a:r>
              <a:rPr lang="nl-NL" sz="2600" dirty="0" err="1">
                <a:ea typeface="MS PGothic" charset="-128"/>
              </a:rPr>
              <a:t>Jespersen</a:t>
            </a:r>
            <a:r>
              <a:rPr lang="nl-NL" sz="2600" dirty="0">
                <a:ea typeface="MS PGothic" charset="-128"/>
              </a:rPr>
              <a:t> 1917). </a:t>
            </a:r>
          </a:p>
          <a:p>
            <a:pPr lvl="1">
              <a:defRPr/>
            </a:pPr>
            <a:r>
              <a:rPr lang="nl-NL" sz="2400" dirty="0" err="1">
                <a:solidFill>
                  <a:srgbClr val="0070C0"/>
                </a:solidFill>
                <a:ea typeface="MS PGothic" charset="-128"/>
              </a:rPr>
              <a:t>Oud-Nederlands</a:t>
            </a:r>
            <a:r>
              <a:rPr lang="nl-NL" sz="2400" dirty="0">
                <a:solidFill>
                  <a:srgbClr val="0070C0"/>
                </a:solidFill>
                <a:ea typeface="MS PGothic" charset="-128"/>
              </a:rPr>
              <a:t> (800-1150)</a:t>
            </a:r>
          </a:p>
          <a:p>
            <a:pPr lvl="2"/>
            <a:r>
              <a:rPr lang="nl-NL" sz="2400" i="1" dirty="0"/>
              <a:t>Inde in wege </a:t>
            </a:r>
            <a:r>
              <a:rPr lang="nl-NL" sz="2400" i="1" dirty="0" err="1"/>
              <a:t>sundigero</a:t>
            </a:r>
            <a:r>
              <a:rPr lang="nl-NL" sz="2400" i="1" dirty="0"/>
              <a:t> </a:t>
            </a:r>
            <a:r>
              <a:rPr lang="nl-NL" sz="2400" i="1" u="sng" dirty="0">
                <a:solidFill>
                  <a:srgbClr val="FF0000"/>
                </a:solidFill>
              </a:rPr>
              <a:t>ne</a:t>
            </a:r>
            <a:r>
              <a:rPr lang="nl-NL" sz="2400" i="1" dirty="0"/>
              <a:t> stunt </a:t>
            </a:r>
          </a:p>
          <a:p>
            <a:pPr lvl="2"/>
            <a:r>
              <a:rPr lang="nl-NL" sz="2400" i="1" dirty="0"/>
              <a:t>‘en stond niet in de weg van de zondaars’.</a:t>
            </a:r>
            <a:endParaRPr lang="nl-NL" sz="2400" i="1" dirty="0">
              <a:ea typeface="MS PGothic" charset="-128"/>
            </a:endParaRPr>
          </a:p>
          <a:p>
            <a:pPr lvl="1">
              <a:defRPr/>
            </a:pPr>
            <a:r>
              <a:rPr lang="nl-NL" sz="2400" dirty="0">
                <a:solidFill>
                  <a:srgbClr val="0070C0"/>
                </a:solidFill>
                <a:ea typeface="MS PGothic" charset="-128"/>
              </a:rPr>
              <a:t>Middelnederlands (1150-1500)</a:t>
            </a:r>
          </a:p>
          <a:p>
            <a:pPr lvl="2">
              <a:defRPr/>
            </a:pPr>
            <a:r>
              <a:rPr lang="nl-NL" sz="2400" i="1" dirty="0"/>
              <a:t>Ik </a:t>
            </a:r>
            <a:r>
              <a:rPr lang="nl-NL" sz="2400" i="1" u="sng" dirty="0">
                <a:solidFill>
                  <a:srgbClr val="FF0000"/>
                </a:solidFill>
              </a:rPr>
              <a:t>en</a:t>
            </a:r>
            <a:r>
              <a:rPr lang="nl-NL" sz="2400" i="1" u="sng" dirty="0"/>
              <a:t> </a:t>
            </a:r>
            <a:r>
              <a:rPr lang="nl-NL" sz="2400" i="1" dirty="0"/>
              <a:t>ben die beste van mijnen </a:t>
            </a:r>
            <a:r>
              <a:rPr lang="nl-NL" sz="2400" i="1" dirty="0" err="1"/>
              <a:t>maghen</a:t>
            </a:r>
            <a:r>
              <a:rPr lang="nl-NL" sz="2400" i="1" dirty="0"/>
              <a:t> </a:t>
            </a:r>
            <a:r>
              <a:rPr lang="nl-NL" sz="2400" i="1" u="sng" dirty="0">
                <a:solidFill>
                  <a:srgbClr val="FF0000"/>
                </a:solidFill>
              </a:rPr>
              <a:t>niet</a:t>
            </a:r>
          </a:p>
          <a:p>
            <a:pPr lvl="1">
              <a:defRPr/>
            </a:pPr>
            <a:r>
              <a:rPr lang="nl-NL" altLang="nl-NL" sz="2500" dirty="0">
                <a:solidFill>
                  <a:srgbClr val="FF0000"/>
                </a:solidFill>
                <a:ea typeface="MS PGothic" charset="-128"/>
              </a:rPr>
              <a:t>Vroegmodern Nederlands (1500-1800)</a:t>
            </a:r>
          </a:p>
          <a:p>
            <a:pPr lvl="2">
              <a:defRPr/>
            </a:pPr>
            <a:r>
              <a:rPr lang="en-US" altLang="nl-NL" sz="2500" i="1" dirty="0">
                <a:ea typeface="MS PGothic" charset="-128"/>
              </a:rPr>
              <a:t>Zoo </a:t>
            </a:r>
            <a:r>
              <a:rPr lang="en-US" altLang="nl-NL" sz="2500" i="1" dirty="0" err="1">
                <a:ea typeface="MS PGothic" charset="-128"/>
              </a:rPr>
              <a:t>veele</a:t>
            </a:r>
            <a:r>
              <a:rPr lang="en-US" altLang="nl-NL" sz="2500" i="1" dirty="0">
                <a:ea typeface="MS PGothic" charset="-128"/>
              </a:rPr>
              <a:t> </a:t>
            </a:r>
            <a:r>
              <a:rPr lang="en-US" altLang="nl-NL" sz="2500" i="1" dirty="0" err="1">
                <a:ea typeface="MS PGothic" charset="-128"/>
              </a:rPr>
              <a:t>moeite</a:t>
            </a:r>
            <a:r>
              <a:rPr lang="en-US" altLang="nl-NL" sz="2500" i="1" dirty="0">
                <a:ea typeface="MS PGothic" charset="-128"/>
              </a:rPr>
              <a:t> </a:t>
            </a:r>
            <a:r>
              <a:rPr lang="en-US" altLang="nl-NL" sz="2500" i="1" dirty="0" err="1">
                <a:solidFill>
                  <a:srgbClr val="FF0000"/>
                </a:solidFill>
                <a:ea typeface="MS PGothic" charset="-128"/>
              </a:rPr>
              <a:t>en</a:t>
            </a:r>
            <a:r>
              <a:rPr lang="en-US" altLang="nl-NL" sz="2500" i="1" dirty="0">
                <a:ea typeface="MS PGothic" charset="-128"/>
              </a:rPr>
              <a:t> is het </a:t>
            </a:r>
            <a:r>
              <a:rPr lang="en-US" altLang="nl-NL" sz="2500" i="1" dirty="0" err="1">
                <a:ea typeface="MS PGothic" charset="-128"/>
              </a:rPr>
              <a:t>leven</a:t>
            </a:r>
            <a:r>
              <a:rPr lang="en-US" altLang="nl-NL" sz="2500" i="1" dirty="0">
                <a:ea typeface="MS PGothic" charset="-128"/>
              </a:rPr>
              <a:t> my </a:t>
            </a:r>
            <a:r>
              <a:rPr lang="en-US" altLang="nl-NL" sz="2500" i="1" dirty="0" err="1">
                <a:solidFill>
                  <a:srgbClr val="FF0000"/>
                </a:solidFill>
                <a:ea typeface="MS PGothic" charset="-128"/>
              </a:rPr>
              <a:t>niet</a:t>
            </a:r>
            <a:r>
              <a:rPr lang="en-US" altLang="nl-NL" sz="2500" i="1" dirty="0">
                <a:ea typeface="MS PGothic" charset="-128"/>
              </a:rPr>
              <a:t> </a:t>
            </a:r>
            <a:r>
              <a:rPr lang="en-US" altLang="nl-NL" sz="2500" i="1" dirty="0" err="1">
                <a:ea typeface="MS PGothic" charset="-128"/>
              </a:rPr>
              <a:t>waerdigh</a:t>
            </a:r>
            <a:endParaRPr lang="en-US" altLang="nl-NL" sz="2500" i="1" dirty="0">
              <a:ea typeface="MS PGothic" charset="-128"/>
            </a:endParaRPr>
          </a:p>
          <a:p>
            <a:pPr lvl="2">
              <a:defRPr/>
            </a:pPr>
            <a:r>
              <a:rPr lang="en-US" altLang="nl-NL" sz="2500" i="1" dirty="0">
                <a:ea typeface="MS PGothic" charset="-128"/>
              </a:rPr>
              <a:t>De </a:t>
            </a:r>
            <a:r>
              <a:rPr lang="en-US" altLang="nl-NL" sz="2500" i="1" dirty="0" err="1">
                <a:ea typeface="MS PGothic" charset="-128"/>
              </a:rPr>
              <a:t>krijgslien</a:t>
            </a:r>
            <a:r>
              <a:rPr lang="en-US" altLang="nl-NL" sz="2500" i="1" dirty="0">
                <a:ea typeface="MS PGothic" charset="-128"/>
              </a:rPr>
              <a:t> </a:t>
            </a:r>
            <a:r>
              <a:rPr lang="en-US" altLang="nl-NL" sz="2500" i="1" dirty="0" err="1">
                <a:ea typeface="MS PGothic" charset="-128"/>
              </a:rPr>
              <a:t>zijn</a:t>
            </a:r>
            <a:r>
              <a:rPr lang="en-US" altLang="nl-NL" sz="2500" i="1" dirty="0">
                <a:ea typeface="MS PGothic" charset="-128"/>
              </a:rPr>
              <a:t> </a:t>
            </a:r>
            <a:r>
              <a:rPr lang="en-US" altLang="nl-NL" sz="2500" i="1" dirty="0" err="1">
                <a:solidFill>
                  <a:srgbClr val="FF0000"/>
                </a:solidFill>
                <a:ea typeface="MS PGothic" charset="-128"/>
              </a:rPr>
              <a:t>niet</a:t>
            </a:r>
            <a:r>
              <a:rPr lang="en-US" altLang="nl-NL" sz="2500" i="1" dirty="0">
                <a:ea typeface="MS PGothic" charset="-128"/>
              </a:rPr>
              <a:t> veer van </a:t>
            </a:r>
            <a:r>
              <a:rPr lang="en-US" altLang="nl-NL" sz="2500" i="1" dirty="0" err="1">
                <a:ea typeface="MS PGothic" charset="-128"/>
              </a:rPr>
              <a:t>deeze</a:t>
            </a:r>
            <a:r>
              <a:rPr lang="en-US" altLang="nl-NL" sz="2500" i="1" dirty="0">
                <a:ea typeface="MS PGothic" charset="-128"/>
              </a:rPr>
              <a:t> </a:t>
            </a:r>
            <a:r>
              <a:rPr lang="en-US" altLang="nl-NL" sz="2500" i="1" dirty="0" err="1">
                <a:ea typeface="MS PGothic" charset="-128"/>
              </a:rPr>
              <a:t>kloosterpoort</a:t>
            </a:r>
            <a:r>
              <a:rPr lang="en-US" altLang="nl-NL" sz="2500" i="1" dirty="0">
                <a:ea typeface="MS PGothic" charset="-128"/>
              </a:rPr>
              <a:t>.</a:t>
            </a:r>
            <a:endParaRPr lang="nl-NL" sz="2500" i="1" dirty="0">
              <a:ea typeface="MS PGothic" charset="-128"/>
            </a:endParaRPr>
          </a:p>
          <a:p>
            <a:pPr lvl="1">
              <a:defRPr/>
            </a:pPr>
            <a:r>
              <a:rPr lang="nl-NL" sz="2400" dirty="0">
                <a:solidFill>
                  <a:srgbClr val="0070C0"/>
                </a:solidFill>
                <a:ea typeface="MS PGothic" charset="-128"/>
              </a:rPr>
              <a:t>Modern Nederlands (1800-nu)</a:t>
            </a:r>
          </a:p>
          <a:p>
            <a:pPr lvl="2">
              <a:defRPr/>
            </a:pPr>
            <a:r>
              <a:rPr lang="nl-NL" sz="2400" i="1" dirty="0"/>
              <a:t>Ik ben </a:t>
            </a:r>
            <a:r>
              <a:rPr lang="nl-NL" sz="2400" i="1" u="sng" dirty="0">
                <a:solidFill>
                  <a:srgbClr val="FF0000"/>
                </a:solidFill>
              </a:rPr>
              <a:t>niet</a:t>
            </a:r>
            <a:r>
              <a:rPr lang="nl-NL" sz="2400" i="1" dirty="0">
                <a:solidFill>
                  <a:srgbClr val="FF0000"/>
                </a:solidFill>
              </a:rPr>
              <a:t> </a:t>
            </a:r>
            <a:r>
              <a:rPr lang="nl-NL" sz="2400" i="1" dirty="0"/>
              <a:t>de beste van mijn familie</a:t>
            </a:r>
            <a:endParaRPr lang="nl-NL" sz="2400" dirty="0">
              <a:ea typeface="MS PGothic" charset="-128"/>
            </a:endParaRPr>
          </a:p>
          <a:p>
            <a:pPr marL="457200" lvl="1" indent="0">
              <a:buNone/>
              <a:defRPr/>
            </a:pPr>
            <a:r>
              <a:rPr lang="nl-NL" dirty="0">
                <a:ea typeface="MS PGothic" charset="-128"/>
                <a:sym typeface="Wingdings" panose="05000000000000000000" pitchFamily="2" charset="2"/>
              </a:rPr>
              <a:t> Het Vroegmodern Nederlands is een overgangsperiode, waarin auteurs een- en tweeledige negatie door elkaar gebruiken. Welke patronen gaan er schuil achter die ogenschijnlijke willekeur?</a:t>
            </a:r>
            <a:endParaRPr lang="nl-NL" dirty="0">
              <a:ea typeface="MS PGothic" charset="-128"/>
            </a:endParaRPr>
          </a:p>
          <a:p>
            <a:pPr lvl="1">
              <a:defRPr/>
            </a:pPr>
            <a:endParaRPr lang="nl-NL" sz="2600" dirty="0">
              <a:ea typeface="MS PGothic" charset="-128"/>
            </a:endParaRPr>
          </a:p>
          <a:p>
            <a:pPr>
              <a:buFont typeface="Courier New" charset="0"/>
              <a:buChar char="o"/>
              <a:defRPr/>
            </a:pPr>
            <a:endParaRPr lang="nl-NL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73654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Letterkundige aanvliegroute:</a:t>
            </a:r>
            <a:br>
              <a:rPr lang="nl-NL" dirty="0"/>
            </a:br>
            <a:r>
              <a:rPr lang="nl-NL" dirty="0"/>
              <a:t>met welke middelen grijpt taal in op een publiek?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6" y="2243469"/>
            <a:ext cx="8133906" cy="4433777"/>
          </a:xfrm>
        </p:spPr>
        <p:txBody>
          <a:bodyPr>
            <a:normAutofit fontScale="85000" lnSpcReduction="20000"/>
          </a:bodyPr>
          <a:lstStyle/>
          <a:p>
            <a:r>
              <a:rPr lang="nl-NL" dirty="0"/>
              <a:t>Voorbeeld: P.C. Hooft correspondeert met vriendin Maria Tesselschade na het overlijden van zijn vrouw Christina van Erp: beeldspraak, retorische vragen, parallellie zetten Hoofts boodschap kracht bij </a:t>
            </a:r>
          </a:p>
          <a:p>
            <a:pPr marL="0" indent="0">
              <a:buNone/>
            </a:pPr>
            <a:r>
              <a:rPr lang="nl-NL" dirty="0"/>
              <a:t>De </a:t>
            </a:r>
            <a:r>
              <a:rPr lang="nl-NL" dirty="0" err="1"/>
              <a:t>wijsen</a:t>
            </a:r>
            <a:r>
              <a:rPr lang="nl-NL" dirty="0"/>
              <a:t> gebieden </a:t>
            </a:r>
            <a:r>
              <a:rPr lang="nl-NL" dirty="0" err="1"/>
              <a:t>verliesbaer</a:t>
            </a:r>
            <a:r>
              <a:rPr lang="nl-NL" dirty="0"/>
              <a:t> goedt </a:t>
            </a:r>
            <a:r>
              <a:rPr lang="nl-NL" dirty="0" err="1"/>
              <a:t>loshartigh</a:t>
            </a:r>
            <a:r>
              <a:rPr lang="nl-NL" dirty="0"/>
              <a:t> te lieven ende 't </a:t>
            </a:r>
            <a:r>
              <a:rPr lang="nl-NL" dirty="0" err="1"/>
              <a:t>verlooren</a:t>
            </a:r>
            <a:r>
              <a:rPr lang="nl-NL" dirty="0"/>
              <a:t> zonder bedroeven over te </a:t>
            </a:r>
            <a:r>
              <a:rPr lang="nl-NL" dirty="0" err="1"/>
              <a:t>setten</a:t>
            </a:r>
            <a:r>
              <a:rPr lang="nl-NL" dirty="0"/>
              <a:t>. Tot houden van 't eerste </a:t>
            </a:r>
            <a:r>
              <a:rPr lang="nl-NL" dirty="0" err="1"/>
              <a:t>gebodt</a:t>
            </a:r>
            <a:r>
              <a:rPr lang="nl-NL" dirty="0"/>
              <a:t> heb </a:t>
            </a:r>
            <a:r>
              <a:rPr lang="nl-NL" dirty="0" err="1"/>
              <a:t>ick</a:t>
            </a:r>
            <a:r>
              <a:rPr lang="nl-NL" dirty="0"/>
              <a:t> altoos zoo </a:t>
            </a:r>
            <a:r>
              <a:rPr lang="nl-NL" dirty="0" err="1"/>
              <a:t>weenigh</a:t>
            </a:r>
            <a:r>
              <a:rPr lang="nl-NL" dirty="0"/>
              <a:t> </a:t>
            </a:r>
            <a:r>
              <a:rPr lang="nl-NL" dirty="0" err="1"/>
              <a:t>wils</a:t>
            </a:r>
            <a:r>
              <a:rPr lang="nl-NL" dirty="0"/>
              <a:t> </a:t>
            </a:r>
            <a:r>
              <a:rPr lang="nl-NL" dirty="0" err="1"/>
              <a:t>gehadt</a:t>
            </a:r>
            <a:r>
              <a:rPr lang="nl-NL" dirty="0"/>
              <a:t>, dat het mij billijk </a:t>
            </a:r>
            <a:r>
              <a:rPr lang="nl-NL" dirty="0" err="1"/>
              <a:t>aen</a:t>
            </a:r>
            <a:r>
              <a:rPr lang="nl-NL" dirty="0"/>
              <a:t> </a:t>
            </a:r>
            <a:r>
              <a:rPr lang="nl-NL" dirty="0" err="1"/>
              <a:t>maght</a:t>
            </a:r>
            <a:r>
              <a:rPr lang="nl-NL" dirty="0"/>
              <a:t> mangelt, om het tweede te </a:t>
            </a:r>
            <a:r>
              <a:rPr lang="nl-NL" dirty="0" err="1"/>
              <a:t>volghen</a:t>
            </a:r>
            <a:r>
              <a:rPr lang="nl-NL" dirty="0"/>
              <a:t>. Die </a:t>
            </a:r>
            <a:r>
              <a:rPr lang="nl-NL" dirty="0" err="1"/>
              <a:t>nojt</a:t>
            </a:r>
            <a:r>
              <a:rPr lang="nl-NL" dirty="0"/>
              <a:t> anders dan spelden en spijkers opzocht om, 't geen hij beminde, </a:t>
            </a:r>
            <a:r>
              <a:rPr lang="nl-NL" dirty="0" err="1"/>
              <a:t>naghelvast</a:t>
            </a:r>
            <a:r>
              <a:rPr lang="nl-NL" dirty="0"/>
              <a:t> in zijn harte te </a:t>
            </a:r>
            <a:r>
              <a:rPr lang="nl-NL" dirty="0" err="1"/>
              <a:t>maeken</a:t>
            </a:r>
            <a:r>
              <a:rPr lang="nl-NL" dirty="0"/>
              <a:t>, hoe kan 't hem </a:t>
            </a:r>
            <a:r>
              <a:rPr lang="nl-NL" dirty="0" err="1"/>
              <a:t>daer</a:t>
            </a:r>
            <a:r>
              <a:rPr lang="nl-NL" dirty="0"/>
              <a:t> </a:t>
            </a:r>
            <a:r>
              <a:rPr lang="nl-NL" dirty="0" err="1"/>
              <a:t>afgescheurt</a:t>
            </a:r>
            <a:r>
              <a:rPr lang="nl-NL" dirty="0"/>
              <a:t> worden zonder ongeneeslijke </a:t>
            </a:r>
            <a:r>
              <a:rPr lang="nl-NL" dirty="0" err="1"/>
              <a:t>reeten</a:t>
            </a:r>
            <a:r>
              <a:rPr lang="nl-NL" dirty="0"/>
              <a:t> te </a:t>
            </a:r>
            <a:r>
              <a:rPr lang="nl-NL" dirty="0" err="1"/>
              <a:t>laeten</a:t>
            </a:r>
            <a:r>
              <a:rPr lang="nl-NL" dirty="0"/>
              <a:t>? Die gewoon was zelfs de geringste gunsten ende </a:t>
            </a:r>
            <a:r>
              <a:rPr lang="nl-NL" dirty="0" err="1"/>
              <a:t>begaeftheden</a:t>
            </a:r>
            <a:r>
              <a:rPr lang="nl-NL" dirty="0"/>
              <a:t> van de </a:t>
            </a:r>
            <a:r>
              <a:rPr lang="nl-NL" dirty="0" err="1"/>
              <a:t>geene</a:t>
            </a:r>
            <a:r>
              <a:rPr lang="nl-NL" dirty="0"/>
              <a:t> die hij </a:t>
            </a:r>
            <a:r>
              <a:rPr lang="nl-NL" dirty="0" err="1"/>
              <a:t>opperlijk</a:t>
            </a:r>
            <a:r>
              <a:rPr lang="nl-NL" dirty="0"/>
              <a:t> bezint hield, </a:t>
            </a:r>
            <a:r>
              <a:rPr lang="nl-NL" dirty="0" err="1"/>
              <a:t>wt</a:t>
            </a:r>
            <a:r>
              <a:rPr lang="nl-NL" dirty="0"/>
              <a:t> te schilderen ende die beelden in </a:t>
            </a:r>
            <a:r>
              <a:rPr lang="nl-NL" dirty="0" err="1"/>
              <a:t>sijnen</a:t>
            </a:r>
            <a:r>
              <a:rPr lang="nl-NL" dirty="0"/>
              <a:t> </a:t>
            </a:r>
            <a:r>
              <a:rPr lang="nl-NL" dirty="0" err="1"/>
              <a:t>binnenborst</a:t>
            </a:r>
            <a:r>
              <a:rPr lang="nl-NL" dirty="0"/>
              <a:t> als een' </a:t>
            </a:r>
            <a:r>
              <a:rPr lang="nl-NL" dirty="0" err="1"/>
              <a:t>kappelle</a:t>
            </a:r>
            <a:r>
              <a:rPr lang="nl-NL" dirty="0"/>
              <a:t> te metsen, hoe kan hij zonder </a:t>
            </a:r>
            <a:r>
              <a:rPr lang="nl-NL" dirty="0" err="1"/>
              <a:t>mistroostigheit</a:t>
            </a:r>
            <a:r>
              <a:rPr lang="nl-NL" dirty="0"/>
              <a:t> zich zien </a:t>
            </a:r>
            <a:r>
              <a:rPr lang="nl-NL" dirty="0" err="1"/>
              <a:t>verlaeten</a:t>
            </a:r>
            <a:r>
              <a:rPr lang="nl-NL" dirty="0"/>
              <a:t> van zijnen oppersten </a:t>
            </a:r>
            <a:r>
              <a:rPr lang="nl-NL" dirty="0" err="1"/>
              <a:t>toeverlaet</a:t>
            </a:r>
            <a:r>
              <a:rPr lang="nl-NL" dirty="0"/>
              <a:t>, </a:t>
            </a:r>
            <a:r>
              <a:rPr lang="nl-NL" dirty="0" err="1"/>
              <a:t>naest</a:t>
            </a:r>
            <a:r>
              <a:rPr lang="nl-NL" dirty="0"/>
              <a:t> God? </a:t>
            </a:r>
          </a:p>
          <a:p>
            <a:pPr marL="0" indent="0">
              <a:buNone/>
            </a:pPr>
            <a:r>
              <a:rPr lang="nl-NL" dirty="0"/>
              <a:t>(Uit: P.C. Hooft, </a:t>
            </a:r>
            <a:r>
              <a:rPr lang="nl-NL" i="1" dirty="0"/>
              <a:t>Briefwisseling</a:t>
            </a:r>
            <a:r>
              <a:rPr lang="nl-NL" dirty="0"/>
              <a:t>, editie Van Tricht, 1976. Brief op 6 juli 1624)</a:t>
            </a:r>
          </a:p>
        </p:txBody>
      </p:sp>
    </p:spTree>
    <p:extLst>
      <p:ext uri="{BB962C8B-B14F-4D97-AF65-F5344CB8AC3E}">
        <p14:creationId xmlns:p14="http://schemas.microsoft.com/office/powerpoint/2010/main" val="11361011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4695" y="361191"/>
            <a:ext cx="7892249" cy="868362"/>
          </a:xfrm>
        </p:spPr>
        <p:txBody>
          <a:bodyPr/>
          <a:lstStyle/>
          <a:p>
            <a:r>
              <a:rPr lang="en-US" dirty="0" err="1"/>
              <a:t>sociaal-cuturele</a:t>
            </a:r>
            <a:r>
              <a:rPr lang="en-US" dirty="0"/>
              <a:t>/</a:t>
            </a:r>
            <a:r>
              <a:rPr lang="en-US" dirty="0" err="1"/>
              <a:t>literaire</a:t>
            </a:r>
            <a:r>
              <a:rPr lang="en-US" dirty="0"/>
              <a:t> context</a:t>
            </a:r>
            <a:endParaRPr lang="nl-NL" dirty="0"/>
          </a:p>
        </p:txBody>
      </p:sp>
      <p:grpSp>
        <p:nvGrpSpPr>
          <p:cNvPr id="4" name="Groeperen 3"/>
          <p:cNvGrpSpPr/>
          <p:nvPr/>
        </p:nvGrpSpPr>
        <p:grpSpPr>
          <a:xfrm>
            <a:off x="550416" y="1247308"/>
            <a:ext cx="8131944" cy="5393189"/>
            <a:chOff x="-895054" y="0"/>
            <a:chExt cx="8131944" cy="5393189"/>
          </a:xfrm>
        </p:grpSpPr>
        <p:cxnSp>
          <p:nvCxnSpPr>
            <p:cNvPr id="5" name="Straight Arrow Connector 297"/>
            <p:cNvCxnSpPr>
              <a:cxnSpLocks noChangeShapeType="1"/>
            </p:cNvCxnSpPr>
            <p:nvPr/>
          </p:nvCxnSpPr>
          <p:spPr bwMode="auto">
            <a:xfrm flipH="1">
              <a:off x="2971800" y="3359785"/>
              <a:ext cx="0" cy="381000"/>
            </a:xfrm>
            <a:prstGeom prst="straightConnector1">
              <a:avLst/>
            </a:prstGeom>
            <a:noFill/>
            <a:ln w="25400">
              <a:solidFill>
                <a:schemeClr val="accent1">
                  <a:lumMod val="100000"/>
                  <a:lumOff val="0"/>
                </a:schemeClr>
              </a:solidFill>
              <a:round/>
              <a:headEnd type="arrow" w="med" len="med"/>
              <a:tailEnd type="arrow" w="med" len="med"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" name="Text Box 2"/>
            <p:cNvSpPr txBox="1">
              <a:spLocks noChangeArrowheads="1"/>
            </p:cNvSpPr>
            <p:nvPr/>
          </p:nvSpPr>
          <p:spPr bwMode="auto">
            <a:xfrm>
              <a:off x="-819595" y="3740785"/>
              <a:ext cx="7608163" cy="1652404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GB" sz="2000" b="1" dirty="0" err="1">
                  <a:ea typeface="ＭＳ 明朝" charset="-128"/>
                  <a:cs typeface="Times New Roman" charset="0"/>
                </a:rPr>
                <a:t>Consumptie</a:t>
              </a:r>
              <a:endParaRPr lang="nl-NL" sz="2000" b="1" dirty="0">
                <a:ea typeface="ＭＳ 明朝" charset="-128"/>
                <a:cs typeface="Times New Roman" charset="0"/>
              </a:endParaRPr>
            </a:p>
            <a:p>
              <a:pPr>
                <a:spcAft>
                  <a:spcPts val="0"/>
                </a:spcAft>
              </a:pPr>
              <a:r>
                <a:rPr lang="en-GB" sz="2000" b="1" dirty="0">
                  <a:ea typeface="ＭＳ 明朝" charset="-128"/>
                  <a:cs typeface="Times New Roman" charset="0"/>
                </a:rPr>
                <a:t> *</a:t>
              </a:r>
              <a:r>
                <a:rPr lang="en-GB" sz="2000" dirty="0" err="1">
                  <a:ea typeface="ＭＳ 明朝" charset="-128"/>
                  <a:cs typeface="Times New Roman" charset="0"/>
                </a:rPr>
                <a:t>sociaal-culturele</a:t>
              </a:r>
              <a:r>
                <a:rPr lang="en-GB" sz="2000" dirty="0">
                  <a:ea typeface="ＭＳ 明朝" charset="-128"/>
                  <a:cs typeface="Times New Roman" charset="0"/>
                </a:rPr>
                <a:t> context van het (</a:t>
              </a:r>
              <a:r>
                <a:rPr lang="en-GB" sz="2000" dirty="0" err="1">
                  <a:ea typeface="ＭＳ 明朝" charset="-128"/>
                  <a:cs typeface="Times New Roman" charset="0"/>
                </a:rPr>
                <a:t>beoogde</a:t>
              </a:r>
              <a:r>
                <a:rPr lang="en-GB" sz="2000" dirty="0">
                  <a:ea typeface="ＭＳ 明朝" charset="-128"/>
                  <a:cs typeface="Times New Roman" charset="0"/>
                </a:rPr>
                <a:t>) </a:t>
              </a:r>
              <a:r>
                <a:rPr lang="en-GB" sz="2000" dirty="0" err="1">
                  <a:ea typeface="ＭＳ 明朝" charset="-128"/>
                  <a:cs typeface="Times New Roman" charset="0"/>
                </a:rPr>
                <a:t>publiek</a:t>
              </a:r>
              <a:r>
                <a:rPr lang="en-GB" sz="2000" dirty="0">
                  <a:ea typeface="ＭＳ 明朝" charset="-128"/>
                  <a:cs typeface="Times New Roman" charset="0"/>
                </a:rPr>
                <a:t>: </a:t>
              </a:r>
              <a:r>
                <a:rPr lang="en-GB" sz="2000" dirty="0" err="1">
                  <a:ea typeface="ＭＳ 明朝" charset="-128"/>
                  <a:cs typeface="Times New Roman" charset="0"/>
                </a:rPr>
                <a:t>geslacht</a:t>
              </a:r>
              <a:r>
                <a:rPr lang="en-GB" sz="2000" dirty="0">
                  <a:ea typeface="ＭＳ 明朝" charset="-128"/>
                  <a:cs typeface="Times New Roman" charset="0"/>
                </a:rPr>
                <a:t>, </a:t>
              </a:r>
              <a:r>
                <a:rPr lang="en-GB" sz="2000" dirty="0" err="1">
                  <a:ea typeface="ＭＳ 明朝" charset="-128"/>
                  <a:cs typeface="Times New Roman" charset="0"/>
                </a:rPr>
                <a:t>klasse</a:t>
              </a:r>
              <a:r>
                <a:rPr lang="en-GB" sz="2000" dirty="0">
                  <a:ea typeface="ＭＳ 明朝" charset="-128"/>
                  <a:cs typeface="Times New Roman" charset="0"/>
                </a:rPr>
                <a:t>, </a:t>
              </a:r>
              <a:r>
                <a:rPr lang="en-GB" sz="2000" dirty="0" err="1">
                  <a:ea typeface="ＭＳ 明朝" charset="-128"/>
                  <a:cs typeface="Times New Roman" charset="0"/>
                </a:rPr>
                <a:t>leeftijd</a:t>
              </a:r>
              <a:r>
                <a:rPr lang="en-GB" sz="2000" dirty="0">
                  <a:ea typeface="ＭＳ 明朝" charset="-128"/>
                  <a:cs typeface="Times New Roman" charset="0"/>
                </a:rPr>
                <a:t>, </a:t>
              </a:r>
              <a:r>
                <a:rPr lang="en-GB" sz="2000" dirty="0" err="1">
                  <a:ea typeface="ＭＳ 明朝" charset="-128"/>
                  <a:cs typeface="Times New Roman" charset="0"/>
                </a:rPr>
                <a:t>opleiding</a:t>
              </a:r>
              <a:endParaRPr lang="en-GB" sz="2000" dirty="0">
                <a:ea typeface="ＭＳ 明朝" charset="-128"/>
                <a:cs typeface="Times New Roman" charset="0"/>
              </a:endParaRPr>
            </a:p>
            <a:p>
              <a:pPr>
                <a:spcAft>
                  <a:spcPts val="0"/>
                </a:spcAft>
              </a:pPr>
              <a:r>
                <a:rPr lang="en-GB" sz="2000" dirty="0">
                  <a:ea typeface="ＭＳ 明朝" charset="-128"/>
                  <a:cs typeface="Times New Roman" charset="0"/>
                </a:rPr>
                <a:t>* </a:t>
              </a:r>
              <a:r>
                <a:rPr lang="en-GB" sz="2000" dirty="0" err="1">
                  <a:ea typeface="ＭＳ 明朝" charset="-128"/>
                  <a:cs typeface="Times New Roman" charset="0"/>
                </a:rPr>
                <a:t>grootte</a:t>
              </a:r>
              <a:r>
                <a:rPr lang="en-GB" sz="2000" dirty="0">
                  <a:ea typeface="ＭＳ 明朝" charset="-128"/>
                  <a:cs typeface="Times New Roman" charset="0"/>
                </a:rPr>
                <a:t> van het </a:t>
              </a:r>
              <a:r>
                <a:rPr lang="en-GB" sz="2000" dirty="0" err="1">
                  <a:ea typeface="ＭＳ 明朝" charset="-128"/>
                  <a:cs typeface="Times New Roman" charset="0"/>
                </a:rPr>
                <a:t>publiek</a:t>
              </a:r>
              <a:r>
                <a:rPr lang="en-GB" sz="2000" dirty="0">
                  <a:ea typeface="ＭＳ 明朝" charset="-128"/>
                  <a:cs typeface="Times New Roman" charset="0"/>
                </a:rPr>
                <a:t>: e.g. </a:t>
              </a:r>
              <a:r>
                <a:rPr lang="en-GB" sz="2000" dirty="0" err="1">
                  <a:ea typeface="ＭＳ 明朝" charset="-128"/>
                  <a:cs typeface="Times New Roman" charset="0"/>
                </a:rPr>
                <a:t>persoonlijke</a:t>
              </a:r>
              <a:r>
                <a:rPr lang="en-GB" sz="2000" dirty="0">
                  <a:ea typeface="ＭＳ 明朝" charset="-128"/>
                  <a:cs typeface="Times New Roman" charset="0"/>
                </a:rPr>
                <a:t> brief of </a:t>
              </a:r>
              <a:r>
                <a:rPr lang="en-GB" sz="2000" dirty="0" err="1">
                  <a:ea typeface="ＭＳ 明朝" charset="-128"/>
                  <a:cs typeface="Times New Roman" charset="0"/>
                </a:rPr>
                <a:t>een</a:t>
              </a:r>
              <a:r>
                <a:rPr lang="en-GB" sz="2000" dirty="0">
                  <a:ea typeface="ＭＳ 明朝" charset="-128"/>
                  <a:cs typeface="Times New Roman" charset="0"/>
                </a:rPr>
                <a:t> </a:t>
              </a:r>
              <a:r>
                <a:rPr lang="en-GB" sz="2000" dirty="0" err="1">
                  <a:ea typeface="ＭＳ 明朝" charset="-128"/>
                  <a:cs typeface="Times New Roman" charset="0"/>
                </a:rPr>
                <a:t>pamflet</a:t>
              </a:r>
              <a:endParaRPr lang="nl-NL" sz="2000" dirty="0">
                <a:ea typeface="ＭＳ 明朝" charset="-128"/>
                <a:cs typeface="Times New Roman" charset="0"/>
              </a:endParaRPr>
            </a:p>
            <a:p>
              <a:pPr marL="177800" indent="-177800">
                <a:spcAft>
                  <a:spcPts val="0"/>
                </a:spcAft>
              </a:pPr>
              <a:r>
                <a:rPr lang="en-GB" sz="2000" dirty="0">
                  <a:ea typeface="ＭＳ 明朝" charset="-128"/>
                  <a:cs typeface="Times New Roman" charset="0"/>
                </a:rPr>
                <a:t>*	</a:t>
              </a:r>
              <a:r>
                <a:rPr lang="en-GB" sz="2000" dirty="0" err="1">
                  <a:ea typeface="ＭＳ 明朝" charset="-128"/>
                  <a:cs typeface="Times New Roman" charset="0"/>
                </a:rPr>
                <a:t>beoogd</a:t>
              </a:r>
              <a:r>
                <a:rPr lang="en-GB" sz="2000" dirty="0">
                  <a:ea typeface="ＭＳ 明朝" charset="-128"/>
                  <a:cs typeface="Times New Roman" charset="0"/>
                </a:rPr>
                <a:t> effect op het </a:t>
              </a:r>
              <a:r>
                <a:rPr lang="en-GB" sz="2000" dirty="0" err="1">
                  <a:ea typeface="ＭＳ 明朝" charset="-128"/>
                  <a:cs typeface="Times New Roman" charset="0"/>
                </a:rPr>
                <a:t>publiek</a:t>
              </a:r>
              <a:r>
                <a:rPr lang="en-GB" sz="2000" dirty="0">
                  <a:ea typeface="ＭＳ 明朝" charset="-128"/>
                  <a:cs typeface="Times New Roman" charset="0"/>
                </a:rPr>
                <a:t> (e.g. </a:t>
              </a:r>
              <a:r>
                <a:rPr lang="en-GB" sz="2000" dirty="0" err="1">
                  <a:ea typeface="ＭＳ 明朝" charset="-128"/>
                  <a:cs typeface="Times New Roman" charset="0"/>
                </a:rPr>
                <a:t>overtuigen</a:t>
              </a:r>
              <a:r>
                <a:rPr lang="en-GB" sz="2000" dirty="0">
                  <a:ea typeface="ＭＳ 明朝" charset="-128"/>
                  <a:cs typeface="Times New Roman" charset="0"/>
                </a:rPr>
                <a:t>, </a:t>
              </a:r>
              <a:r>
                <a:rPr lang="en-GB" sz="2000" dirty="0" err="1">
                  <a:ea typeface="ＭＳ 明朝" charset="-128"/>
                  <a:cs typeface="Times New Roman" charset="0"/>
                </a:rPr>
                <a:t>informeren</a:t>
              </a:r>
              <a:r>
                <a:rPr lang="en-GB" sz="2000" dirty="0">
                  <a:ea typeface="ＭＳ 明朝" charset="-128"/>
                  <a:cs typeface="Times New Roman" charset="0"/>
                </a:rPr>
                <a:t>, </a:t>
              </a:r>
              <a:r>
                <a:rPr lang="en-GB" sz="2000" dirty="0" err="1">
                  <a:ea typeface="ＭＳ 明朝" charset="-128"/>
                  <a:cs typeface="Times New Roman" charset="0"/>
                </a:rPr>
                <a:t>esthetiek</a:t>
              </a:r>
              <a:r>
                <a:rPr lang="en-GB" sz="2000" dirty="0">
                  <a:ea typeface="ＭＳ 明朝" charset="-128"/>
                  <a:cs typeface="Times New Roman" charset="0"/>
                </a:rPr>
                <a:t>)</a:t>
              </a:r>
              <a:endParaRPr lang="nl-NL" sz="2000" dirty="0">
                <a:ea typeface="ＭＳ 明朝" charset="-128"/>
                <a:cs typeface="Times New Roman" charset="0"/>
              </a:endParaRPr>
            </a:p>
            <a:p>
              <a:pPr>
                <a:spcAft>
                  <a:spcPts val="0"/>
                </a:spcAft>
              </a:pPr>
              <a:r>
                <a:rPr lang="en-GB" sz="2000" dirty="0">
                  <a:ea typeface="ＭＳ 明朝" charset="-128"/>
                  <a:cs typeface="Times New Roman" charset="0"/>
                </a:rPr>
                <a:t> </a:t>
              </a:r>
              <a:endParaRPr lang="nl-NL" sz="2000" dirty="0">
                <a:ea typeface="ＭＳ 明朝" charset="-128"/>
                <a:cs typeface="Times New Roman" charset="0"/>
              </a:endParaRPr>
            </a:p>
          </p:txBody>
        </p:sp>
        <p:sp>
          <p:nvSpPr>
            <p:cNvPr id="7" name="Text Box 2"/>
            <p:cNvSpPr txBox="1">
              <a:spLocks noChangeArrowheads="1"/>
            </p:cNvSpPr>
            <p:nvPr/>
          </p:nvSpPr>
          <p:spPr bwMode="auto">
            <a:xfrm>
              <a:off x="-895054" y="0"/>
              <a:ext cx="3773009" cy="145415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GB" sz="2000" b="1" dirty="0" err="1">
                  <a:effectLst/>
                  <a:ea typeface="ＭＳ 明朝" charset="-128"/>
                  <a:cs typeface="Times New Roman" charset="0"/>
                </a:rPr>
                <a:t>Productie</a:t>
              </a:r>
              <a:endParaRPr lang="nl-NL" sz="2000" dirty="0">
                <a:effectLst/>
                <a:ea typeface="ＭＳ 明朝" charset="-128"/>
                <a:cs typeface="Times New Roman" charset="0"/>
              </a:endParaRPr>
            </a:p>
            <a:p>
              <a:pPr>
                <a:spcAft>
                  <a:spcPts val="0"/>
                </a:spcAft>
              </a:pPr>
              <a:r>
                <a:rPr lang="en-GB" sz="2000" dirty="0">
                  <a:effectLst/>
                  <a:ea typeface="ＭＳ 明朝" charset="-128"/>
                  <a:cs typeface="Times New Roman" charset="0"/>
                </a:rPr>
                <a:t> *</a:t>
              </a:r>
              <a:r>
                <a:rPr lang="en-GB" sz="2000" dirty="0" err="1">
                  <a:effectLst/>
                  <a:ea typeface="ＭＳ 明朝" charset="-128"/>
                  <a:cs typeface="Times New Roman" charset="0"/>
                </a:rPr>
                <a:t>sociaal-culturele</a:t>
              </a:r>
              <a:r>
                <a:rPr lang="en-GB" sz="2000" dirty="0">
                  <a:effectLst/>
                  <a:ea typeface="ＭＳ 明朝" charset="-128"/>
                  <a:cs typeface="Times New Roman" charset="0"/>
                </a:rPr>
                <a:t> context van de auteur: </a:t>
              </a:r>
              <a:r>
                <a:rPr lang="en-GB" sz="2000" dirty="0" err="1">
                  <a:ea typeface="ＭＳ 明朝" charset="-128"/>
                  <a:cs typeface="Times New Roman" charset="0"/>
                </a:rPr>
                <a:t>geslacht</a:t>
              </a:r>
              <a:r>
                <a:rPr lang="en-GB" sz="2000" dirty="0">
                  <a:ea typeface="ＭＳ 明朝" charset="-128"/>
                  <a:cs typeface="Times New Roman" charset="0"/>
                </a:rPr>
                <a:t>, </a:t>
              </a:r>
              <a:r>
                <a:rPr lang="en-GB" sz="2000" dirty="0" err="1">
                  <a:ea typeface="ＭＳ 明朝" charset="-128"/>
                  <a:cs typeface="Times New Roman" charset="0"/>
                </a:rPr>
                <a:t>klasse</a:t>
              </a:r>
              <a:r>
                <a:rPr lang="en-GB" sz="2000" dirty="0">
                  <a:ea typeface="ＭＳ 明朝" charset="-128"/>
                  <a:cs typeface="Times New Roman" charset="0"/>
                </a:rPr>
                <a:t>, </a:t>
              </a:r>
              <a:r>
                <a:rPr lang="en-GB" sz="2000" dirty="0" err="1">
                  <a:ea typeface="ＭＳ 明朝" charset="-128"/>
                  <a:cs typeface="Times New Roman" charset="0"/>
                </a:rPr>
                <a:t>leeftijd</a:t>
              </a:r>
              <a:r>
                <a:rPr lang="en-GB" sz="2000" dirty="0">
                  <a:ea typeface="ＭＳ 明朝" charset="-128"/>
                  <a:cs typeface="Times New Roman" charset="0"/>
                </a:rPr>
                <a:t> </a:t>
              </a:r>
              <a:endParaRPr lang="nl-NL" sz="2000" dirty="0">
                <a:effectLst/>
                <a:ea typeface="ＭＳ 明朝" charset="-128"/>
                <a:cs typeface="Times New Roman" charset="0"/>
              </a:endParaRPr>
            </a:p>
            <a:p>
              <a:pPr marL="177800" indent="-177800">
                <a:spcAft>
                  <a:spcPts val="0"/>
                </a:spcAft>
              </a:pPr>
              <a:r>
                <a:rPr lang="en-GB" sz="2000" dirty="0">
                  <a:effectLst/>
                  <a:ea typeface="ＭＳ 明朝" charset="-128"/>
                  <a:cs typeface="Times New Roman" charset="0"/>
                </a:rPr>
                <a:t>*	</a:t>
              </a:r>
              <a:r>
                <a:rPr lang="en-GB" sz="2000" dirty="0" err="1">
                  <a:effectLst/>
                  <a:ea typeface="ＭＳ 明朝" charset="-128"/>
                  <a:cs typeface="Times New Roman" charset="0"/>
                </a:rPr>
                <a:t>netwerk</a:t>
              </a:r>
              <a:r>
                <a:rPr lang="en-GB" sz="2000" dirty="0">
                  <a:effectLst/>
                  <a:ea typeface="ＭＳ 明朝" charset="-128"/>
                  <a:cs typeface="Times New Roman" charset="0"/>
                </a:rPr>
                <a:t>: e.g. </a:t>
              </a:r>
              <a:r>
                <a:rPr lang="en-GB" sz="2000" dirty="0" err="1">
                  <a:effectLst/>
                  <a:ea typeface="ＭＳ 明朝" charset="-128"/>
                  <a:cs typeface="Times New Roman" charset="0"/>
                </a:rPr>
                <a:t>drukkers</a:t>
              </a:r>
              <a:r>
                <a:rPr lang="en-GB" sz="2000" dirty="0">
                  <a:effectLst/>
                  <a:ea typeface="ＭＳ 明朝" charset="-128"/>
                  <a:cs typeface="Times New Roman" charset="0"/>
                </a:rPr>
                <a:t>, </a:t>
              </a:r>
              <a:r>
                <a:rPr lang="en-GB" sz="2000" dirty="0" err="1">
                  <a:effectLst/>
                  <a:ea typeface="ＭＳ 明朝" charset="-128"/>
                  <a:cs typeface="Times New Roman" charset="0"/>
                </a:rPr>
                <a:t>uitgevers</a:t>
              </a:r>
              <a:r>
                <a:rPr lang="en-GB" sz="2000" dirty="0">
                  <a:effectLst/>
                  <a:ea typeface="ＭＳ 明朝" charset="-128"/>
                  <a:cs typeface="Times New Roman" charset="0"/>
                </a:rPr>
                <a:t>, </a:t>
              </a:r>
              <a:endParaRPr lang="nl-NL" sz="2000" dirty="0">
                <a:effectLst/>
                <a:ea typeface="ＭＳ 明朝" charset="-128"/>
                <a:cs typeface="Times New Roman" charset="0"/>
              </a:endParaRPr>
            </a:p>
          </p:txBody>
        </p:sp>
        <p:cxnSp>
          <p:nvCxnSpPr>
            <p:cNvPr id="8" name="Straight Arrow Connector 289"/>
            <p:cNvCxnSpPr>
              <a:cxnSpLocks noChangeShapeType="1"/>
            </p:cNvCxnSpPr>
            <p:nvPr/>
          </p:nvCxnSpPr>
          <p:spPr bwMode="auto">
            <a:xfrm rot="10800000">
              <a:off x="1303655" y="1497965"/>
              <a:ext cx="296545" cy="382270"/>
            </a:xfrm>
            <a:prstGeom prst="straightConnector1">
              <a:avLst/>
            </a:prstGeom>
            <a:noFill/>
            <a:ln w="25400">
              <a:solidFill>
                <a:schemeClr val="accent1">
                  <a:lumMod val="100000"/>
                  <a:lumOff val="0"/>
                </a:schemeClr>
              </a:solidFill>
              <a:round/>
              <a:headEnd type="arrow" w="med" len="med"/>
              <a:tailEnd type="arrow" w="med" len="med"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" name="Text Box 2"/>
            <p:cNvSpPr txBox="1">
              <a:spLocks noChangeArrowheads="1"/>
            </p:cNvSpPr>
            <p:nvPr/>
          </p:nvSpPr>
          <p:spPr bwMode="auto">
            <a:xfrm>
              <a:off x="3356609" y="0"/>
              <a:ext cx="3880281" cy="145351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/>
              <a:r>
                <a:rPr lang="en-GB" sz="2000" b="1" dirty="0" err="1">
                  <a:ea typeface="ＭＳ 明朝" charset="-128"/>
                  <a:cs typeface="Times New Roman" charset="0"/>
                </a:rPr>
                <a:t>Conceptie</a:t>
              </a:r>
              <a:r>
                <a:rPr lang="en-GB" sz="2000" b="1" dirty="0">
                  <a:ea typeface="ＭＳ 明朝" charset="-128"/>
                  <a:cs typeface="Times New Roman" charset="0"/>
                </a:rPr>
                <a:t> van </a:t>
              </a:r>
              <a:r>
                <a:rPr lang="en-GB" sz="2000" b="1" dirty="0" err="1">
                  <a:ea typeface="ＭＳ 明朝" charset="-128"/>
                  <a:cs typeface="Times New Roman" charset="0"/>
                </a:rPr>
                <a:t>taal</a:t>
              </a:r>
              <a:r>
                <a:rPr lang="en-GB" sz="2000" b="1" dirty="0">
                  <a:ea typeface="ＭＳ 明朝" charset="-128"/>
                  <a:cs typeface="Times New Roman" charset="0"/>
                </a:rPr>
                <a:t> </a:t>
              </a:r>
              <a:endParaRPr lang="nl-NL" sz="2000" b="1" dirty="0">
                <a:ea typeface="ＭＳ 明朝" charset="-128"/>
                <a:cs typeface="Times New Roman" charset="0"/>
              </a:endParaRPr>
            </a:p>
            <a:p>
              <a:r>
                <a:rPr lang="en-GB" sz="2000" b="1" dirty="0">
                  <a:ea typeface="ＭＳ 明朝" charset="-128"/>
                  <a:cs typeface="Times New Roman" charset="0"/>
                </a:rPr>
                <a:t> </a:t>
              </a:r>
              <a:r>
                <a:rPr lang="en-GB" sz="2000" dirty="0">
                  <a:ea typeface="ＭＳ 明朝" charset="-128"/>
                  <a:cs typeface="Times New Roman" charset="0"/>
                </a:rPr>
                <a:t>*	</a:t>
              </a:r>
              <a:r>
                <a:rPr lang="nl-NL" sz="2000" dirty="0">
                  <a:ea typeface="ＭＳ 明朝" charset="-128"/>
                  <a:cs typeface="Times New Roman" charset="0"/>
                </a:rPr>
                <a:t>taalvernieuwing</a:t>
              </a:r>
            </a:p>
            <a:p>
              <a:pPr marL="177800" indent="-177800"/>
              <a:r>
                <a:rPr lang="en-GB" sz="2000" dirty="0">
                  <a:ea typeface="ＭＳ 明朝" charset="-128"/>
                  <a:cs typeface="Times New Roman" charset="0"/>
                </a:rPr>
                <a:t>*		</a:t>
              </a:r>
              <a:r>
                <a:rPr lang="en-GB" sz="2000" dirty="0" err="1">
                  <a:ea typeface="ＭＳ 明朝" charset="-128"/>
                  <a:cs typeface="Times New Roman" charset="0"/>
                </a:rPr>
                <a:t>functie</a:t>
              </a:r>
              <a:r>
                <a:rPr lang="en-GB" sz="2000" dirty="0">
                  <a:ea typeface="ＭＳ 明朝" charset="-128"/>
                  <a:cs typeface="Times New Roman" charset="0"/>
                </a:rPr>
                <a:t> van </a:t>
              </a:r>
              <a:r>
                <a:rPr lang="en-GB" sz="2000" dirty="0" err="1">
                  <a:ea typeface="ＭＳ 明朝" charset="-128"/>
                  <a:cs typeface="Times New Roman" charset="0"/>
                </a:rPr>
                <a:t>taal</a:t>
              </a:r>
              <a:r>
                <a:rPr lang="en-GB" sz="2000" dirty="0">
                  <a:ea typeface="ＭＳ 明朝" charset="-128"/>
                  <a:cs typeface="Times New Roman" charset="0"/>
                </a:rPr>
                <a:t>/</a:t>
              </a:r>
              <a:r>
                <a:rPr lang="en-GB" sz="2000" dirty="0" err="1">
                  <a:ea typeface="ＭＳ 明朝" charset="-128"/>
                  <a:cs typeface="Times New Roman" charset="0"/>
                </a:rPr>
                <a:t>literatuur</a:t>
              </a:r>
              <a:endParaRPr lang="nl-NL" sz="2000" dirty="0">
                <a:ea typeface="ＭＳ 明朝" charset="-128"/>
                <a:cs typeface="Times New Roman" charset="0"/>
              </a:endParaRPr>
            </a:p>
            <a:p>
              <a:r>
                <a:rPr lang="en-GB" sz="2000" dirty="0">
                  <a:ea typeface="ＭＳ 明朝" charset="-128"/>
                  <a:cs typeface="Times New Roman" charset="0"/>
                </a:rPr>
                <a:t>*	</a:t>
              </a:r>
              <a:r>
                <a:rPr lang="nl-NL" sz="2000" dirty="0">
                  <a:ea typeface="ＭＳ 明朝" charset="-128"/>
                  <a:cs typeface="Times New Roman" charset="0"/>
                </a:rPr>
                <a:t>esthetiek</a:t>
              </a:r>
            </a:p>
            <a:p>
              <a:r>
                <a:rPr lang="en-GB" sz="2000" b="1" dirty="0">
                  <a:ea typeface="ＭＳ 明朝" charset="-128"/>
                  <a:cs typeface="Times New Roman" charset="0"/>
                </a:rPr>
                <a:t> </a:t>
              </a:r>
              <a:endParaRPr lang="nl-NL" sz="2000" b="1" dirty="0">
                <a:ea typeface="ＭＳ 明朝" charset="-128"/>
                <a:cs typeface="Times New Roman" charset="0"/>
              </a:endParaRPr>
            </a:p>
          </p:txBody>
        </p:sp>
        <p:cxnSp>
          <p:nvCxnSpPr>
            <p:cNvPr id="10" name="Straight Arrow Connector 289"/>
            <p:cNvCxnSpPr/>
            <p:nvPr/>
          </p:nvCxnSpPr>
          <p:spPr bwMode="auto">
            <a:xfrm rot="16200000">
              <a:off x="4343400" y="1555115"/>
              <a:ext cx="382270" cy="297180"/>
            </a:xfrm>
            <a:prstGeom prst="straightConnector1">
              <a:avLst/>
            </a:prstGeom>
            <a:noFill/>
            <a:ln w="25400">
              <a:solidFill>
                <a:schemeClr val="accent1">
                  <a:lumMod val="100000"/>
                  <a:lumOff val="0"/>
                </a:schemeClr>
              </a:solidFill>
              <a:round/>
              <a:headEnd type="arrow" w="med" len="med"/>
              <a:tailEnd type="arrow" w="med" len="med"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" name="Text Box 2"/>
            <p:cNvSpPr txBox="1">
              <a:spLocks noChangeArrowheads="1"/>
            </p:cNvSpPr>
            <p:nvPr/>
          </p:nvSpPr>
          <p:spPr bwMode="auto">
            <a:xfrm>
              <a:off x="1084666" y="1911985"/>
              <a:ext cx="3799643" cy="137160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GB" sz="1200" dirty="0">
                  <a:effectLst/>
                  <a:latin typeface="Cambria" charset="0"/>
                  <a:ea typeface="ＭＳ 明朝" charset="-128"/>
                  <a:cs typeface="Times New Roman" charset="0"/>
                </a:rPr>
                <a:t> </a:t>
              </a:r>
              <a:r>
                <a:rPr lang="en-US" sz="2000" b="1" dirty="0" err="1">
                  <a:ea typeface="ＭＳ 明朝" charset="-128"/>
                  <a:cs typeface="Times New Roman" charset="0"/>
                </a:rPr>
                <a:t>Tekst</a:t>
              </a:r>
              <a:endParaRPr lang="nl-NL" sz="2000" b="1" dirty="0">
                <a:ea typeface="ＭＳ 明朝" charset="-128"/>
                <a:cs typeface="Times New Roman" charset="0"/>
              </a:endParaRPr>
            </a:p>
            <a:p>
              <a:pPr>
                <a:spcAft>
                  <a:spcPts val="0"/>
                </a:spcAft>
              </a:pPr>
              <a:r>
                <a:rPr lang="en-US" sz="2000" b="1" dirty="0">
                  <a:ea typeface="ＭＳ 明朝" charset="-128"/>
                  <a:cs typeface="Times New Roman" charset="0"/>
                </a:rPr>
                <a:t> </a:t>
              </a:r>
              <a:r>
                <a:rPr lang="en-US" sz="2000" dirty="0">
                  <a:ea typeface="ＭＳ 明朝" charset="-128"/>
                  <a:cs typeface="Times New Roman" charset="0"/>
                </a:rPr>
                <a:t>*	</a:t>
              </a:r>
              <a:r>
                <a:rPr lang="en-US" sz="2000" dirty="0" err="1">
                  <a:ea typeface="ＭＳ 明朝" charset="-128"/>
                  <a:cs typeface="Times New Roman" charset="0"/>
                </a:rPr>
                <a:t>literaire</a:t>
              </a:r>
              <a:r>
                <a:rPr lang="en-US" sz="2000" dirty="0">
                  <a:ea typeface="ＭＳ 明朝" charset="-128"/>
                  <a:cs typeface="Times New Roman" charset="0"/>
                </a:rPr>
                <a:t>/</a:t>
              </a:r>
              <a:r>
                <a:rPr lang="en-US" sz="2000" dirty="0" err="1">
                  <a:ea typeface="ＭＳ 明朝" charset="-128"/>
                  <a:cs typeface="Times New Roman" charset="0"/>
                </a:rPr>
                <a:t>retorische</a:t>
              </a:r>
              <a:r>
                <a:rPr lang="en-US" sz="2000" dirty="0">
                  <a:ea typeface="ＭＳ 明朝" charset="-128"/>
                  <a:cs typeface="Times New Roman" charset="0"/>
                </a:rPr>
                <a:t> </a:t>
              </a:r>
              <a:r>
                <a:rPr lang="en-US" sz="2000" dirty="0" err="1">
                  <a:ea typeface="ＭＳ 明朝" charset="-128"/>
                  <a:cs typeface="Times New Roman" charset="0"/>
                </a:rPr>
                <a:t>strategieën</a:t>
              </a:r>
              <a:endParaRPr lang="en-US" sz="2000" dirty="0">
                <a:ea typeface="ＭＳ 明朝" charset="-128"/>
                <a:cs typeface="Times New Roman" charset="0"/>
              </a:endParaRPr>
            </a:p>
            <a:p>
              <a:pPr>
                <a:spcAft>
                  <a:spcPts val="0"/>
                </a:spcAft>
              </a:pPr>
              <a:r>
                <a:rPr lang="en-US" sz="2000" dirty="0">
                  <a:ea typeface="ＭＳ 明朝" charset="-128"/>
                  <a:cs typeface="Times New Roman" charset="0"/>
                </a:rPr>
                <a:t>*	genre (e.g. brief, </a:t>
              </a:r>
              <a:r>
                <a:rPr lang="en-US" sz="2000" dirty="0" err="1">
                  <a:ea typeface="ＭＳ 明朝" charset="-128"/>
                  <a:cs typeface="Times New Roman" charset="0"/>
                </a:rPr>
                <a:t>toneelstuk</a:t>
              </a:r>
              <a:r>
                <a:rPr lang="en-US" sz="2000" dirty="0">
                  <a:ea typeface="ＭＳ 明朝" charset="-128"/>
                  <a:cs typeface="Times New Roman" charset="0"/>
                </a:rPr>
                <a:t>)</a:t>
              </a:r>
              <a:endParaRPr lang="nl-NL" sz="2000" dirty="0">
                <a:ea typeface="ＭＳ 明朝" charset="-128"/>
                <a:cs typeface="Times New Roman" charset="0"/>
              </a:endParaRPr>
            </a:p>
            <a:p>
              <a:pPr>
                <a:spcAft>
                  <a:spcPts val="0"/>
                </a:spcAft>
              </a:pPr>
              <a:r>
                <a:rPr lang="en-US" sz="2000" dirty="0">
                  <a:ea typeface="ＭＳ 明朝" charset="-128"/>
                  <a:cs typeface="Times New Roman" charset="0"/>
                </a:rPr>
                <a:t>*	medium (</a:t>
              </a:r>
              <a:r>
                <a:rPr lang="en-US" sz="2000" dirty="0" err="1">
                  <a:ea typeface="ＭＳ 明朝" charset="-128"/>
                  <a:cs typeface="Times New Roman" charset="0"/>
                </a:rPr>
                <a:t>druk</a:t>
              </a:r>
              <a:r>
                <a:rPr lang="en-US" sz="2000" dirty="0">
                  <a:ea typeface="ＭＳ 明朝" charset="-128"/>
                  <a:cs typeface="Times New Roman" charset="0"/>
                </a:rPr>
                <a:t>, </a:t>
              </a:r>
              <a:r>
                <a:rPr lang="en-US" sz="2000" dirty="0" err="1">
                  <a:ea typeface="ＭＳ 明朝" charset="-128"/>
                  <a:cs typeface="Times New Roman" charset="0"/>
                </a:rPr>
                <a:t>handschrift</a:t>
              </a:r>
              <a:r>
                <a:rPr lang="en-US" sz="2000" dirty="0">
                  <a:ea typeface="ＭＳ 明朝" charset="-128"/>
                  <a:cs typeface="Times New Roman" charset="0"/>
                </a:rPr>
                <a:t>)</a:t>
              </a:r>
              <a:endParaRPr lang="nl-NL" sz="2000" dirty="0">
                <a:ea typeface="ＭＳ 明朝" charset="-128"/>
                <a:cs typeface="Times New Roman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82572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169863"/>
            <a:ext cx="7313613" cy="868362"/>
          </a:xfrm>
        </p:spPr>
        <p:txBody>
          <a:bodyPr/>
          <a:lstStyle/>
          <a:p>
            <a:r>
              <a:rPr lang="nl-NL" sz="4000" dirty="0"/>
              <a:t>Taalvariatie vanuit een interdisciplinair perspectief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4350" y="1408253"/>
            <a:ext cx="4794630" cy="5111087"/>
          </a:xfrm>
        </p:spPr>
        <p:txBody>
          <a:bodyPr>
            <a:normAutofit/>
          </a:bodyPr>
          <a:lstStyle/>
          <a:p>
            <a:r>
              <a:rPr lang="nl-NL" b="1" dirty="0"/>
              <a:t>Variatie op het gebied van negatie in de brieven van P.C. Hooft </a:t>
            </a:r>
          </a:p>
          <a:p>
            <a:r>
              <a:rPr lang="nl-NL" dirty="0">
                <a:sym typeface="Wingdings" panose="05000000000000000000" pitchFamily="2" charset="2"/>
              </a:rPr>
              <a:t>Wat we weten:</a:t>
            </a:r>
          </a:p>
          <a:p>
            <a:pPr lvl="1"/>
            <a:r>
              <a:rPr lang="nl-NL" dirty="0">
                <a:sym typeface="Wingdings" panose="05000000000000000000" pitchFamily="2" charset="2"/>
              </a:rPr>
              <a:t>Van der Wouden 2007: in Hoofts kringen geldt tweeledige negatie als ouderwets. </a:t>
            </a:r>
          </a:p>
          <a:p>
            <a:pPr lvl="1"/>
            <a:r>
              <a:rPr lang="nl-NL" dirty="0" err="1">
                <a:sym typeface="Wingdings" panose="05000000000000000000" pitchFamily="2" charset="2"/>
              </a:rPr>
              <a:t>Paardekooper</a:t>
            </a:r>
            <a:r>
              <a:rPr lang="nl-NL" dirty="0">
                <a:sym typeface="Wingdings" panose="05000000000000000000" pitchFamily="2" charset="2"/>
              </a:rPr>
              <a:t> 2006, p. 26: Hooft stopt met het gebruik van tweeledige negatie in 1638, daarvoor gebruikt hij een- en tweeledige negaties door elkaar. </a:t>
            </a:r>
          </a:p>
          <a:p>
            <a:endParaRPr lang="nl-NL" b="1" dirty="0"/>
          </a:p>
          <a:p>
            <a:pPr marL="0" indent="0">
              <a:buNone/>
            </a:pPr>
            <a:endParaRPr lang="x-none" dirty="0"/>
          </a:p>
          <a:p>
            <a:endParaRPr lang="x-none" dirty="0"/>
          </a:p>
          <a:p>
            <a:endParaRPr lang="nl-NL" dirty="0"/>
          </a:p>
        </p:txBody>
      </p:sp>
      <p:pic>
        <p:nvPicPr>
          <p:cNvPr id="8" name="Afbeelding 7" descr="PCHooft.gi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97" t="6105" r="7464" b="11121"/>
          <a:stretch/>
        </p:blipFill>
        <p:spPr>
          <a:xfrm>
            <a:off x="5308980" y="1378424"/>
            <a:ext cx="3643953" cy="4612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393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169863"/>
            <a:ext cx="7313613" cy="868362"/>
          </a:xfrm>
        </p:spPr>
        <p:txBody>
          <a:bodyPr/>
          <a:lstStyle/>
          <a:p>
            <a:r>
              <a:rPr lang="nl-NL" sz="4000" dirty="0"/>
              <a:t>Taalvariatie vanuit een interdisciplinair perspectief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4350" y="1408253"/>
            <a:ext cx="4794630" cy="5111087"/>
          </a:xfrm>
        </p:spPr>
        <p:txBody>
          <a:bodyPr>
            <a:normAutofit lnSpcReduction="10000"/>
          </a:bodyPr>
          <a:lstStyle/>
          <a:p>
            <a:r>
              <a:rPr lang="nl-NL" dirty="0">
                <a:sym typeface="Wingdings" panose="05000000000000000000" pitchFamily="2" charset="2"/>
              </a:rPr>
              <a:t>Wij betrekken het taal- en letterkundige perspectief op elkaar om Hoofts negatie beter te begrijpen:</a:t>
            </a:r>
          </a:p>
          <a:p>
            <a:pPr lvl="1"/>
            <a:r>
              <a:rPr lang="nl-NL" dirty="0">
                <a:sym typeface="Wingdings" panose="05000000000000000000" pitchFamily="2" charset="2"/>
              </a:rPr>
              <a:t>Taalkundig: </a:t>
            </a:r>
          </a:p>
          <a:p>
            <a:pPr lvl="2"/>
            <a:r>
              <a:rPr lang="nl-NL" dirty="0">
                <a:sym typeface="Wingdings" panose="05000000000000000000" pitchFamily="2" charset="2"/>
              </a:rPr>
              <a:t>Welke (on)mogelijkheden biedt het interne taalsysteem van Hooft om ontkenningen te maken? </a:t>
            </a:r>
          </a:p>
          <a:p>
            <a:pPr lvl="1"/>
            <a:r>
              <a:rPr lang="nl-NL" dirty="0">
                <a:sym typeface="Wingdings" panose="05000000000000000000" pitchFamily="2" charset="2"/>
              </a:rPr>
              <a:t>Letterkundig/cultuurhistorisch:</a:t>
            </a:r>
          </a:p>
          <a:p>
            <a:pPr lvl="2"/>
            <a:r>
              <a:rPr lang="nl-NL" dirty="0">
                <a:sym typeface="Wingdings" panose="05000000000000000000" pitchFamily="2" charset="2"/>
              </a:rPr>
              <a:t>Draagt het negatiegebruik bij aan lezerssturing: fungeert het bijvoorbeeld als stijlfiguur?   </a:t>
            </a:r>
          </a:p>
          <a:p>
            <a:pPr lvl="2"/>
            <a:r>
              <a:rPr lang="nl-NL" dirty="0">
                <a:sym typeface="Wingdings" panose="05000000000000000000" pitchFamily="2" charset="2"/>
              </a:rPr>
              <a:t>Hangt negatievariatie samen met publiek, brieftype, etc.? </a:t>
            </a:r>
          </a:p>
          <a:p>
            <a:endParaRPr lang="nl-NL" b="1" dirty="0"/>
          </a:p>
          <a:p>
            <a:pPr marL="0" indent="0">
              <a:buNone/>
            </a:pPr>
            <a:endParaRPr lang="x-none" dirty="0"/>
          </a:p>
          <a:p>
            <a:endParaRPr lang="x-none" dirty="0"/>
          </a:p>
          <a:p>
            <a:endParaRPr lang="nl-NL" dirty="0"/>
          </a:p>
        </p:txBody>
      </p:sp>
      <p:pic>
        <p:nvPicPr>
          <p:cNvPr id="8" name="Afbeelding 7" descr="PCHooft.gi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97" t="6105" r="7464" b="11121"/>
          <a:stretch/>
        </p:blipFill>
        <p:spPr>
          <a:xfrm>
            <a:off x="5308980" y="1378424"/>
            <a:ext cx="3643953" cy="4612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0460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9525" y="506376"/>
            <a:ext cx="9334500" cy="857250"/>
          </a:xfrm>
        </p:spPr>
        <p:txBody>
          <a:bodyPr/>
          <a:lstStyle/>
          <a:p>
            <a:pPr>
              <a:spcBef>
                <a:spcPts val="2000"/>
              </a:spcBef>
            </a:pPr>
            <a:r>
              <a:rPr lang="nl-NL" dirty="0"/>
              <a:t>Taalkundige contexten:</a:t>
            </a:r>
            <a:br>
              <a:rPr lang="nl-NL" dirty="0"/>
            </a:br>
            <a:r>
              <a:rPr lang="nl-NL" sz="3000" dirty="0"/>
              <a:t>Kramer (2016): negatie in Hoofts brieven</a:t>
            </a:r>
            <a:br>
              <a:rPr lang="nl-NL" sz="3000" dirty="0"/>
            </a:br>
            <a:endParaRPr lang="nl-NL" sz="3000" dirty="0"/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2404568"/>
              </p:ext>
            </p:extLst>
          </p:nvPr>
        </p:nvGraphicFramePr>
        <p:xfrm>
          <a:off x="914400" y="1601635"/>
          <a:ext cx="7010400" cy="45535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03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903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903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903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84912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777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 </a:t>
                      </a:r>
                      <a:endParaRPr lang="nl-NL" sz="240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2400" dirty="0" err="1">
                          <a:solidFill>
                            <a:srgbClr val="FFFFFF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Eenledige</a:t>
                      </a:r>
                      <a:r>
                        <a:rPr lang="nl-NL" sz="2400" dirty="0">
                          <a:solidFill>
                            <a:srgbClr val="FFFFFF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 negatie</a:t>
                      </a:r>
                      <a:endParaRPr lang="nl-NL" sz="2400" dirty="0">
                        <a:solidFill>
                          <a:srgbClr val="FFFFFF"/>
                        </a:solidFill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24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Tweeledige negatie</a:t>
                      </a:r>
                      <a:endParaRPr lang="nl-NL" sz="2400" dirty="0">
                        <a:solidFill>
                          <a:schemeClr val="bg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77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 </a:t>
                      </a:r>
                      <a:endParaRPr lang="nl-NL" sz="240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2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N</a:t>
                      </a:r>
                      <a:endParaRPr lang="nl-NL" sz="240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24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%</a:t>
                      </a:r>
                      <a:endParaRPr lang="nl-NL" sz="240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2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N</a:t>
                      </a:r>
                      <a:endParaRPr lang="nl-NL" sz="240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2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%</a:t>
                      </a:r>
                      <a:endParaRPr lang="nl-NL" sz="240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777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CSOV</a:t>
                      </a:r>
                      <a:endParaRPr lang="nl-NL" sz="240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24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69</a:t>
                      </a:r>
                      <a:endParaRPr lang="nl-NL" sz="240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24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83%</a:t>
                      </a:r>
                      <a:endParaRPr lang="nl-NL" sz="240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24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14</a:t>
                      </a:r>
                      <a:endParaRPr lang="nl-NL" sz="240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2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17%</a:t>
                      </a:r>
                      <a:endParaRPr lang="nl-NL" sz="240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777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XSV</a:t>
                      </a:r>
                      <a:endParaRPr lang="nl-NL" sz="240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24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22</a:t>
                      </a:r>
                      <a:endParaRPr lang="nl-NL" sz="240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24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76%</a:t>
                      </a:r>
                      <a:endParaRPr lang="nl-NL" sz="240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24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7</a:t>
                      </a:r>
                      <a:endParaRPr lang="nl-NL" sz="240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2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24%</a:t>
                      </a:r>
                      <a:endParaRPr lang="nl-NL" sz="240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777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SVO</a:t>
                      </a:r>
                      <a:endParaRPr lang="nl-NL" sz="240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2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50</a:t>
                      </a:r>
                      <a:endParaRPr lang="nl-NL" sz="240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24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74%</a:t>
                      </a:r>
                      <a:endParaRPr lang="nl-NL" sz="240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24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17</a:t>
                      </a:r>
                      <a:endParaRPr lang="nl-NL" sz="240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2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26%</a:t>
                      </a:r>
                      <a:endParaRPr lang="nl-NL" sz="240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483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Niet = Niets</a:t>
                      </a:r>
                      <a:endParaRPr lang="nl-NL" sz="240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24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4</a:t>
                      </a:r>
                      <a:endParaRPr lang="nl-NL" sz="240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24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67%</a:t>
                      </a:r>
                      <a:endParaRPr lang="nl-NL" sz="240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24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2</a:t>
                      </a:r>
                      <a:endParaRPr lang="nl-NL" sz="240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2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33%</a:t>
                      </a:r>
                      <a:endParaRPr lang="nl-NL" sz="240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777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Lokaal</a:t>
                      </a:r>
                      <a:endParaRPr lang="nl-NL" sz="240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24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80</a:t>
                      </a:r>
                      <a:endParaRPr lang="nl-NL" sz="240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24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93%</a:t>
                      </a:r>
                      <a:endParaRPr lang="nl-NL" sz="240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24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6</a:t>
                      </a:r>
                      <a:endParaRPr lang="nl-NL" sz="240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2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7%</a:t>
                      </a:r>
                      <a:endParaRPr lang="nl-NL" sz="240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777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V1</a:t>
                      </a:r>
                      <a:endParaRPr lang="nl-NL" sz="240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24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4</a:t>
                      </a:r>
                      <a:endParaRPr lang="nl-NL" sz="240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24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100%</a:t>
                      </a:r>
                      <a:endParaRPr lang="nl-NL" sz="240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24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0</a:t>
                      </a:r>
                      <a:endParaRPr lang="nl-NL" sz="240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24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0%</a:t>
                      </a:r>
                      <a:endParaRPr lang="nl-NL" sz="240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777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4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nl-NL" sz="2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Totaal</a:t>
                      </a:r>
                      <a:endParaRPr lang="nl-NL" sz="24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2400" b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229</a:t>
                      </a:r>
                      <a:endParaRPr lang="nl-NL" sz="240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2400" b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83%</a:t>
                      </a:r>
                      <a:endParaRPr lang="nl-NL" sz="240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2400" b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46</a:t>
                      </a:r>
                      <a:endParaRPr lang="nl-NL" sz="240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24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17%</a:t>
                      </a:r>
                      <a:endParaRPr lang="nl-NL" sz="240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33400" y="6155203"/>
            <a:ext cx="84689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Gebaseerd op brieven uit de laatste vijf jaar waarin Hooft nog tweeledige negatie gebruikte: </a:t>
            </a:r>
          </a:p>
          <a:p>
            <a:r>
              <a:rPr lang="nl-NL" dirty="0"/>
              <a:t>1633-1638.</a:t>
            </a:r>
            <a:br>
              <a:rPr lang="nl-NL" dirty="0"/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33883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Gouden Eeuw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 dirty="0"/>
              <a:t>De </a:t>
            </a:r>
            <a:r>
              <a:rPr lang="nl-NL" b="1" dirty="0"/>
              <a:t>Gouden Eeuw</a:t>
            </a:r>
            <a:r>
              <a:rPr lang="nl-NL" dirty="0"/>
              <a:t> valt ongeveer samen met de zeventiende eeuw. </a:t>
            </a:r>
          </a:p>
          <a:p>
            <a:r>
              <a:rPr lang="nl-NL" dirty="0"/>
              <a:t>De noordelijke Nederlanden vormden samen de Republiek der Zeven Verenigde Nederlanden.</a:t>
            </a:r>
          </a:p>
          <a:p>
            <a:r>
              <a:rPr lang="nl-NL" dirty="0"/>
              <a:t>Een bloeiperiode op gebied van handel (VOC/WIC), wetenschap (</a:t>
            </a:r>
            <a:r>
              <a:rPr lang="nl-NL" dirty="0" err="1"/>
              <a:t>Cristiaan</a:t>
            </a:r>
            <a:r>
              <a:rPr lang="nl-NL" dirty="0"/>
              <a:t> Huygens, Antoni van Leeuwenhoek) en kunsten (Vondel, P.C. Hooft, Rubens, Rembrandt). </a:t>
            </a:r>
          </a:p>
          <a:p>
            <a:r>
              <a:rPr lang="nl-NL" dirty="0"/>
              <a:t>Ook wat betreft haar politieke en militaire macht (vooral ter zee) nam de Republiek in de wereld een vooraanstaande positie in.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499952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297712"/>
            <a:ext cx="7313613" cy="935665"/>
          </a:xfrm>
        </p:spPr>
        <p:txBody>
          <a:bodyPr/>
          <a:lstStyle/>
          <a:p>
            <a:r>
              <a:rPr lang="nl-NL" dirty="0"/>
              <a:t>Taalkundige contexten</a:t>
            </a:r>
            <a:br>
              <a:rPr lang="nl-NL" dirty="0"/>
            </a:br>
            <a:r>
              <a:rPr lang="nl-NL" sz="3000" dirty="0"/>
              <a:t>Nobels (2013): negatie in gekaapte brieven</a:t>
            </a:r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7998204"/>
              </p:ext>
            </p:extLst>
          </p:nvPr>
        </p:nvGraphicFramePr>
        <p:xfrm>
          <a:off x="914400" y="1729858"/>
          <a:ext cx="7010400" cy="45535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03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903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903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903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84912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777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nl-NL" sz="24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2400" dirty="0" err="1"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Eenledige</a:t>
                      </a:r>
                      <a:r>
                        <a:rPr lang="nl-NL" sz="2400" dirty="0"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 negatie</a:t>
                      </a: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24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Tweeledige negatie</a:t>
                      </a:r>
                      <a:endParaRPr lang="nl-NL" sz="2400" dirty="0">
                        <a:solidFill>
                          <a:schemeClr val="bg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77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4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nl-NL" sz="240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N</a:t>
                      </a:r>
                      <a:endParaRPr lang="nl-NL" sz="24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%</a:t>
                      </a:r>
                      <a:endParaRPr lang="nl-NL" sz="24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2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N</a:t>
                      </a:r>
                      <a:endParaRPr lang="nl-NL" sz="240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%</a:t>
                      </a:r>
                      <a:endParaRPr lang="nl-NL" sz="24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777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CSOV</a:t>
                      </a:r>
                      <a:endParaRPr lang="nl-NL" sz="24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466</a:t>
                      </a:r>
                      <a:endParaRPr lang="nl-NL" sz="24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2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56%</a:t>
                      </a:r>
                      <a:endParaRPr lang="nl-NL" sz="240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362</a:t>
                      </a:r>
                      <a:endParaRPr lang="nl-NL" sz="24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44%</a:t>
                      </a:r>
                      <a:endParaRPr lang="nl-NL" sz="24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777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XVS</a:t>
                      </a:r>
                      <a:endParaRPr lang="nl-NL" sz="24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2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164</a:t>
                      </a:r>
                      <a:endParaRPr lang="nl-NL" sz="240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2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57%</a:t>
                      </a:r>
                      <a:endParaRPr lang="nl-NL" sz="240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2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124</a:t>
                      </a:r>
                      <a:endParaRPr lang="nl-NL" sz="240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43%</a:t>
                      </a:r>
                      <a:endParaRPr lang="nl-NL" sz="24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777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SVO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508</a:t>
                      </a:r>
                      <a:endParaRPr lang="nl-NL" sz="24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2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67%</a:t>
                      </a:r>
                      <a:endParaRPr lang="nl-NL" sz="240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246</a:t>
                      </a:r>
                      <a:endParaRPr lang="nl-NL" sz="24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33%</a:t>
                      </a:r>
                      <a:endParaRPr lang="nl-NL" sz="24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483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Niet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 =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Niets</a:t>
                      </a:r>
                      <a:endParaRPr lang="nl-NL" sz="24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2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85</a:t>
                      </a:r>
                      <a:endParaRPr lang="nl-NL" sz="240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2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77%</a:t>
                      </a:r>
                      <a:endParaRPr lang="nl-NL" sz="240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2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26</a:t>
                      </a:r>
                      <a:endParaRPr lang="nl-NL" sz="240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23%</a:t>
                      </a:r>
                      <a:endParaRPr lang="nl-NL" sz="24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777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Lokaal</a:t>
                      </a:r>
                      <a:endParaRPr lang="nl-NL" sz="24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2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157</a:t>
                      </a:r>
                      <a:endParaRPr lang="nl-NL" sz="240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2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82%</a:t>
                      </a:r>
                      <a:endParaRPr lang="nl-NL" sz="240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35</a:t>
                      </a:r>
                      <a:endParaRPr lang="nl-NL" sz="24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18%</a:t>
                      </a:r>
                      <a:endParaRPr lang="nl-NL" sz="24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777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V1</a:t>
                      </a:r>
                      <a:endParaRPr lang="nl-NL" sz="240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2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120</a:t>
                      </a:r>
                      <a:endParaRPr lang="nl-NL" sz="240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2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89%</a:t>
                      </a:r>
                      <a:endParaRPr lang="nl-NL" sz="240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15</a:t>
                      </a:r>
                      <a:endParaRPr lang="nl-NL" sz="24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11%</a:t>
                      </a:r>
                      <a:endParaRPr lang="nl-NL" sz="24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777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Totaal</a:t>
                      </a:r>
                      <a:endParaRPr lang="nl-NL" sz="24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24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1500</a:t>
                      </a:r>
                      <a:endParaRPr lang="nl-NL" sz="240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2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65%</a:t>
                      </a:r>
                      <a:endParaRPr lang="nl-NL" sz="24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24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808</a:t>
                      </a:r>
                      <a:endParaRPr lang="nl-NL" sz="240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2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35%</a:t>
                      </a:r>
                      <a:endParaRPr lang="nl-NL" sz="24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36406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Letterkundige contexten:</a:t>
            </a:r>
            <a:br>
              <a:rPr lang="nl-NL" dirty="0"/>
            </a:br>
            <a:r>
              <a:rPr lang="nl-NL" sz="3000" dirty="0"/>
              <a:t>Hooft aan Tesselschade (1624)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834" y="1735138"/>
            <a:ext cx="5086350" cy="4056062"/>
          </a:xfrm>
        </p:spPr>
        <p:txBody>
          <a:bodyPr>
            <a:normAutofit lnSpcReduction="10000"/>
          </a:bodyPr>
          <a:lstStyle/>
          <a:p>
            <a:pPr lvl="0"/>
            <a:r>
              <a:rPr lang="nl-NL" dirty="0"/>
              <a:t>De ruime eerste helft van de brief (t/m 26) heeft als algemene strekking: ik kan het niet</a:t>
            </a:r>
            <a:r>
              <a:rPr lang="nl-NL" i="1" dirty="0"/>
              <a:t> </a:t>
            </a:r>
            <a:r>
              <a:rPr lang="nl-NL" dirty="0"/>
              <a:t>helpen dat ik verdrietig ben na overlijden van mijn vrouw. </a:t>
            </a:r>
          </a:p>
          <a:p>
            <a:pPr lvl="0"/>
            <a:r>
              <a:rPr lang="nl-NL" dirty="0"/>
              <a:t>De tweede helft (26 tot einde): ik wil eigenlijk ook gewoon treuren als ik zo’n dierbaar iemand verlies, want ik wil de herinneringen koesteren en grote voorgangers treurden immers ook.</a:t>
            </a:r>
          </a:p>
          <a:p>
            <a:endParaRPr lang="nl-NL" dirty="0"/>
          </a:p>
        </p:txBody>
      </p:sp>
      <p:pic>
        <p:nvPicPr>
          <p:cNvPr id="4" name="Picture 2" descr="http://www.inghist.nl/Onderzoek/Projecten/DVN/lemmata/data/Visscher%2C%20Maria%20Tesseschade%20Roemers/lemma_body/plaatjes/VisscherMariaTesselschadeRoeme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365" y="1735138"/>
            <a:ext cx="3032242" cy="4184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8977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5423" y="1446029"/>
            <a:ext cx="8304027" cy="527374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l-NL" dirty="0"/>
              <a:t>De </a:t>
            </a:r>
            <a:r>
              <a:rPr lang="nl-NL" dirty="0" err="1"/>
              <a:t>wijsen</a:t>
            </a:r>
            <a:r>
              <a:rPr lang="nl-NL" dirty="0"/>
              <a:t> gebieden </a:t>
            </a:r>
            <a:r>
              <a:rPr lang="nl-NL" dirty="0" err="1"/>
              <a:t>verliesbaer</a:t>
            </a:r>
            <a:r>
              <a:rPr lang="nl-NL" dirty="0"/>
              <a:t> goedt </a:t>
            </a:r>
            <a:r>
              <a:rPr lang="nl-NL" dirty="0" err="1"/>
              <a:t>loshartigh</a:t>
            </a:r>
            <a:r>
              <a:rPr lang="nl-NL" dirty="0"/>
              <a:t> te lieven ende 't </a:t>
            </a:r>
            <a:r>
              <a:rPr lang="nl-NL" dirty="0" err="1"/>
              <a:t>verlooren</a:t>
            </a:r>
            <a:r>
              <a:rPr lang="nl-NL" dirty="0"/>
              <a:t> zonder bedroeven over te </a:t>
            </a:r>
            <a:r>
              <a:rPr lang="nl-NL" dirty="0" err="1"/>
              <a:t>setten</a:t>
            </a:r>
            <a:r>
              <a:rPr lang="nl-NL" dirty="0"/>
              <a:t>. Tot houden van 't eerste </a:t>
            </a:r>
            <a:r>
              <a:rPr lang="nl-NL" dirty="0" err="1"/>
              <a:t>gebodt</a:t>
            </a:r>
            <a:r>
              <a:rPr lang="nl-NL" dirty="0"/>
              <a:t> heb </a:t>
            </a:r>
            <a:r>
              <a:rPr lang="nl-NL" dirty="0" err="1"/>
              <a:t>ick</a:t>
            </a:r>
            <a:r>
              <a:rPr lang="nl-NL" dirty="0"/>
              <a:t> altoos zoo </a:t>
            </a:r>
            <a:r>
              <a:rPr lang="nl-NL" dirty="0" err="1"/>
              <a:t>weenigh</a:t>
            </a:r>
            <a:r>
              <a:rPr lang="nl-NL" dirty="0"/>
              <a:t> </a:t>
            </a:r>
            <a:r>
              <a:rPr lang="nl-NL" dirty="0" err="1"/>
              <a:t>wils</a:t>
            </a:r>
            <a:r>
              <a:rPr lang="nl-NL" dirty="0"/>
              <a:t> </a:t>
            </a:r>
            <a:r>
              <a:rPr lang="nl-NL" dirty="0" err="1"/>
              <a:t>gehadt</a:t>
            </a:r>
            <a:r>
              <a:rPr lang="nl-NL" dirty="0"/>
              <a:t>, dat het mij billijk </a:t>
            </a:r>
            <a:r>
              <a:rPr lang="nl-NL" dirty="0" err="1"/>
              <a:t>aen</a:t>
            </a:r>
            <a:r>
              <a:rPr lang="nl-NL" dirty="0"/>
              <a:t> </a:t>
            </a:r>
            <a:r>
              <a:rPr lang="nl-NL" dirty="0" err="1"/>
              <a:t>maght</a:t>
            </a:r>
            <a:r>
              <a:rPr lang="nl-NL" dirty="0"/>
              <a:t> mangelt, om het tweede te </a:t>
            </a:r>
            <a:r>
              <a:rPr lang="nl-NL" dirty="0" err="1"/>
              <a:t>volghen</a:t>
            </a:r>
            <a:r>
              <a:rPr lang="nl-NL" dirty="0"/>
              <a:t>. Die </a:t>
            </a:r>
            <a:r>
              <a:rPr lang="nl-NL" dirty="0" err="1"/>
              <a:t>nojt</a:t>
            </a:r>
            <a:r>
              <a:rPr lang="nl-NL" dirty="0"/>
              <a:t> anders dan spelden en spijkers opzocht om, 't geen hij beminde, </a:t>
            </a:r>
            <a:r>
              <a:rPr lang="nl-NL" dirty="0" err="1"/>
              <a:t>naghelvast</a:t>
            </a:r>
            <a:r>
              <a:rPr lang="nl-NL" dirty="0"/>
              <a:t> in zijn harte te </a:t>
            </a:r>
            <a:r>
              <a:rPr lang="nl-NL" dirty="0" err="1"/>
              <a:t>maeken</a:t>
            </a:r>
            <a:r>
              <a:rPr lang="nl-NL" dirty="0"/>
              <a:t>, hoe kan 't hem </a:t>
            </a:r>
            <a:r>
              <a:rPr lang="nl-NL" dirty="0" err="1"/>
              <a:t>daer</a:t>
            </a:r>
            <a:r>
              <a:rPr lang="nl-NL" dirty="0"/>
              <a:t> </a:t>
            </a:r>
            <a:r>
              <a:rPr lang="nl-NL" dirty="0" err="1"/>
              <a:t>afgescheurt</a:t>
            </a:r>
            <a:r>
              <a:rPr lang="nl-NL" dirty="0"/>
              <a:t> worden zonder ongeneeslijke </a:t>
            </a:r>
            <a:r>
              <a:rPr lang="nl-NL" dirty="0" err="1"/>
              <a:t>reeten</a:t>
            </a:r>
            <a:r>
              <a:rPr lang="nl-NL" dirty="0"/>
              <a:t> te </a:t>
            </a:r>
            <a:r>
              <a:rPr lang="nl-NL" dirty="0" err="1"/>
              <a:t>laeten</a:t>
            </a:r>
            <a:r>
              <a:rPr lang="nl-NL" dirty="0"/>
              <a:t>? Die gewoon was zelfs de geringste gunsten ende </a:t>
            </a:r>
            <a:r>
              <a:rPr lang="nl-NL" dirty="0" err="1"/>
              <a:t>begaeftheden</a:t>
            </a:r>
            <a:r>
              <a:rPr lang="nl-NL" dirty="0"/>
              <a:t> van de </a:t>
            </a:r>
            <a:r>
              <a:rPr lang="nl-NL" dirty="0" err="1"/>
              <a:t>geene</a:t>
            </a:r>
            <a:r>
              <a:rPr lang="nl-NL" dirty="0"/>
              <a:t> die hij </a:t>
            </a:r>
            <a:r>
              <a:rPr lang="nl-NL" dirty="0" err="1"/>
              <a:t>opperlijk</a:t>
            </a:r>
            <a:r>
              <a:rPr lang="nl-NL" dirty="0"/>
              <a:t> bezint hield, </a:t>
            </a:r>
            <a:r>
              <a:rPr lang="nl-NL" dirty="0" err="1"/>
              <a:t>wt</a:t>
            </a:r>
            <a:r>
              <a:rPr lang="nl-NL" dirty="0"/>
              <a:t> te schilderen ende die beelden in </a:t>
            </a:r>
            <a:r>
              <a:rPr lang="nl-NL" dirty="0" err="1"/>
              <a:t>sijnen</a:t>
            </a:r>
            <a:r>
              <a:rPr lang="nl-NL" dirty="0"/>
              <a:t> </a:t>
            </a:r>
            <a:r>
              <a:rPr lang="nl-NL" dirty="0" err="1"/>
              <a:t>binnenborst</a:t>
            </a:r>
            <a:r>
              <a:rPr lang="nl-NL" dirty="0"/>
              <a:t> als een' </a:t>
            </a:r>
            <a:r>
              <a:rPr lang="nl-NL" dirty="0" err="1"/>
              <a:t>kappelle</a:t>
            </a:r>
            <a:r>
              <a:rPr lang="nl-NL" dirty="0"/>
              <a:t> te metsen, hoe kan hij zonder </a:t>
            </a:r>
            <a:r>
              <a:rPr lang="nl-NL" dirty="0" err="1"/>
              <a:t>mistroostigheit</a:t>
            </a:r>
            <a:r>
              <a:rPr lang="nl-NL" dirty="0"/>
              <a:t> zich zien </a:t>
            </a:r>
            <a:r>
              <a:rPr lang="nl-NL" dirty="0" err="1"/>
              <a:t>verlaeten</a:t>
            </a:r>
            <a:r>
              <a:rPr lang="nl-NL" dirty="0"/>
              <a:t> van zijnen oppersten </a:t>
            </a:r>
            <a:r>
              <a:rPr lang="nl-NL" dirty="0" err="1"/>
              <a:t>toeverlaet</a:t>
            </a:r>
            <a:r>
              <a:rPr lang="nl-NL" dirty="0"/>
              <a:t>, </a:t>
            </a:r>
            <a:r>
              <a:rPr lang="nl-NL" dirty="0" err="1"/>
              <a:t>naest</a:t>
            </a:r>
            <a:r>
              <a:rPr lang="nl-NL" dirty="0"/>
              <a:t> God? Evenwel heb </a:t>
            </a:r>
            <a:r>
              <a:rPr lang="nl-NL" dirty="0" err="1"/>
              <a:t>ick</a:t>
            </a:r>
            <a:r>
              <a:rPr lang="nl-NL" dirty="0"/>
              <a:t> het geloof niet, dat </a:t>
            </a:r>
            <a:r>
              <a:rPr lang="nl-NL" dirty="0" err="1"/>
              <a:t>droefheidt</a:t>
            </a:r>
            <a:r>
              <a:rPr lang="nl-NL" dirty="0"/>
              <a:t> </a:t>
            </a:r>
            <a:r>
              <a:rPr lang="nl-NL" dirty="0" err="1"/>
              <a:t>deughd</a:t>
            </a:r>
            <a:r>
              <a:rPr lang="nl-NL" dirty="0"/>
              <a:t> is, </a:t>
            </a:r>
            <a:r>
              <a:rPr lang="nl-NL" dirty="0" err="1"/>
              <a:t>oft</a:t>
            </a:r>
            <a:r>
              <a:rPr lang="nl-NL" dirty="0"/>
              <a:t> kante mij met </a:t>
            </a:r>
            <a:r>
              <a:rPr lang="nl-NL" dirty="0" err="1"/>
              <a:t>stijfzinnigheidt</a:t>
            </a:r>
            <a:r>
              <a:rPr lang="nl-NL" dirty="0"/>
              <a:t> tegens allen troost. Te zeer zoude mij </a:t>
            </a:r>
            <a:r>
              <a:rPr lang="nl-NL" dirty="0" err="1"/>
              <a:t>wroeghen</a:t>
            </a:r>
            <a:r>
              <a:rPr lang="nl-NL" dirty="0"/>
              <a:t> </a:t>
            </a:r>
            <a:r>
              <a:rPr lang="nl-NL" dirty="0" err="1"/>
              <a:t>d'ongehoorsaemheidt</a:t>
            </a:r>
            <a:r>
              <a:rPr lang="nl-NL" dirty="0"/>
              <a:t> jegens de </a:t>
            </a:r>
            <a:r>
              <a:rPr lang="nl-NL" dirty="0" err="1"/>
              <a:t>geene</a:t>
            </a:r>
            <a:r>
              <a:rPr lang="nl-NL" dirty="0"/>
              <a:t> die onder </a:t>
            </a:r>
            <a:r>
              <a:rPr lang="nl-NL" dirty="0" err="1"/>
              <a:t>haer</a:t>
            </a:r>
            <a:r>
              <a:rPr lang="nl-NL" dirty="0"/>
              <a:t> </a:t>
            </a:r>
            <a:r>
              <a:rPr lang="nl-NL" dirty="0" err="1"/>
              <a:t>wterste</a:t>
            </a:r>
            <a:r>
              <a:rPr lang="nl-NL" dirty="0"/>
              <a:t> wille mij de </a:t>
            </a:r>
            <a:r>
              <a:rPr lang="nl-NL" dirty="0" err="1"/>
              <a:t>verquikking</a:t>
            </a:r>
            <a:r>
              <a:rPr lang="nl-NL" dirty="0"/>
              <a:t> mijns </a:t>
            </a:r>
            <a:r>
              <a:rPr lang="nl-NL" dirty="0" err="1"/>
              <a:t>gemoeds</a:t>
            </a:r>
            <a:r>
              <a:rPr lang="nl-NL" dirty="0"/>
              <a:t> zoo </a:t>
            </a:r>
            <a:r>
              <a:rPr lang="nl-NL" dirty="0" err="1"/>
              <a:t>ernstelijk</a:t>
            </a:r>
            <a:r>
              <a:rPr lang="nl-NL" dirty="0"/>
              <a:t> bevolen heeft. </a:t>
            </a:r>
            <a:r>
              <a:rPr lang="nl-NL" dirty="0" err="1">
                <a:solidFill>
                  <a:srgbClr val="FF0000"/>
                </a:solidFill>
              </a:rPr>
              <a:t>Ick</a:t>
            </a:r>
            <a:r>
              <a:rPr lang="nl-NL" dirty="0">
                <a:solidFill>
                  <a:srgbClr val="FF0000"/>
                </a:solidFill>
              </a:rPr>
              <a:t> en zoek de rouw niet, </a:t>
            </a:r>
            <a:r>
              <a:rPr lang="nl-NL" dirty="0" err="1">
                <a:solidFill>
                  <a:srgbClr val="FF0000"/>
                </a:solidFill>
              </a:rPr>
              <a:t>maer</a:t>
            </a:r>
            <a:r>
              <a:rPr lang="nl-NL" dirty="0">
                <a:solidFill>
                  <a:srgbClr val="FF0000"/>
                </a:solidFill>
              </a:rPr>
              <a:t> zij weet mij te vinden.</a:t>
            </a:r>
            <a:r>
              <a:rPr lang="nl-NL" dirty="0"/>
              <a:t> […] Die </a:t>
            </a:r>
            <a:r>
              <a:rPr lang="nl-NL" dirty="0" err="1"/>
              <a:t>fraeje</a:t>
            </a:r>
            <a:r>
              <a:rPr lang="nl-NL" dirty="0"/>
              <a:t> meesters </a:t>
            </a:r>
            <a:r>
              <a:rPr lang="nl-NL" dirty="0" err="1"/>
              <a:t>vande</a:t>
            </a:r>
            <a:r>
              <a:rPr lang="nl-NL" dirty="0"/>
              <a:t> </a:t>
            </a:r>
            <a:r>
              <a:rPr lang="nl-NL" dirty="0" err="1"/>
              <a:t>konst</a:t>
            </a:r>
            <a:r>
              <a:rPr lang="nl-NL" dirty="0"/>
              <a:t> der </a:t>
            </a:r>
            <a:r>
              <a:rPr lang="nl-NL" dirty="0" err="1"/>
              <a:t>heughenisse</a:t>
            </a:r>
            <a:r>
              <a:rPr lang="nl-NL" dirty="0"/>
              <a:t>, </a:t>
            </a:r>
            <a:r>
              <a:rPr lang="nl-NL" dirty="0" err="1"/>
              <a:t>eere</a:t>
            </a:r>
            <a:r>
              <a:rPr lang="nl-NL" dirty="0"/>
              <a:t> </a:t>
            </a:r>
            <a:r>
              <a:rPr lang="nl-NL" dirty="0" err="1"/>
              <a:t>zoud'ick</a:t>
            </a:r>
            <a:r>
              <a:rPr lang="nl-NL" dirty="0"/>
              <a:t> hun </a:t>
            </a:r>
            <a:r>
              <a:rPr lang="nl-NL" dirty="0" err="1"/>
              <a:t>geeven</a:t>
            </a:r>
            <a:r>
              <a:rPr lang="nl-NL" dirty="0"/>
              <a:t> konden zij ons de </a:t>
            </a:r>
            <a:r>
              <a:rPr lang="nl-NL" dirty="0" err="1"/>
              <a:t>vergetelheidt</a:t>
            </a:r>
            <a:r>
              <a:rPr lang="nl-NL" dirty="0"/>
              <a:t> </a:t>
            </a:r>
            <a:r>
              <a:rPr lang="nl-NL" dirty="0" err="1"/>
              <a:t>leeren</a:t>
            </a:r>
            <a:r>
              <a:rPr lang="nl-NL" dirty="0"/>
              <a:t>. Neen ook. Zoo </a:t>
            </a:r>
            <a:r>
              <a:rPr lang="nl-NL" dirty="0" err="1"/>
              <a:t>waerd</a:t>
            </a:r>
            <a:r>
              <a:rPr lang="nl-NL" dirty="0"/>
              <a:t> is mij het vieren van de gedachtenis der </a:t>
            </a:r>
            <a:r>
              <a:rPr lang="nl-NL" dirty="0" err="1"/>
              <a:t>verloorene</a:t>
            </a:r>
            <a:r>
              <a:rPr lang="nl-NL" dirty="0"/>
              <a:t> </a:t>
            </a:r>
            <a:r>
              <a:rPr lang="nl-NL" dirty="0" err="1"/>
              <a:t>edelheidt</a:t>
            </a:r>
            <a:r>
              <a:rPr lang="nl-NL" dirty="0"/>
              <a:t>, dat </a:t>
            </a:r>
            <a:r>
              <a:rPr lang="nl-NL" dirty="0" err="1"/>
              <a:t>ick</a:t>
            </a:r>
            <a:r>
              <a:rPr lang="nl-NL" dirty="0"/>
              <a:t> eerder </a:t>
            </a:r>
            <a:r>
              <a:rPr lang="nl-NL" dirty="0" err="1"/>
              <a:t>wenschte</a:t>
            </a:r>
            <a:r>
              <a:rPr lang="nl-NL" dirty="0"/>
              <a:t> meer te lijden, dan </a:t>
            </a:r>
            <a:r>
              <a:rPr lang="nl-NL" dirty="0" err="1"/>
              <a:t>haerder</a:t>
            </a:r>
            <a:r>
              <a:rPr lang="nl-NL" dirty="0"/>
              <a:t> niet </a:t>
            </a:r>
            <a:r>
              <a:rPr lang="nl-NL" dirty="0" err="1"/>
              <a:t>gedachtigh</a:t>
            </a:r>
            <a:r>
              <a:rPr lang="nl-NL" dirty="0"/>
              <a:t> te zijn. 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066800" y="221457"/>
            <a:ext cx="7313613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/>
              <a:t>Letterkundige contexten:</a:t>
            </a:r>
            <a:br>
              <a:rPr lang="nl-NL" dirty="0"/>
            </a:br>
            <a:r>
              <a:rPr lang="nl-NL" sz="3000" dirty="0"/>
              <a:t>Hooft aan Tesselschade (1624)</a:t>
            </a:r>
          </a:p>
        </p:txBody>
      </p:sp>
    </p:spTree>
    <p:extLst>
      <p:ext uri="{BB962C8B-B14F-4D97-AF65-F5344CB8AC3E}">
        <p14:creationId xmlns:p14="http://schemas.microsoft.com/office/powerpoint/2010/main" val="34056924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1315" y="1927464"/>
            <a:ext cx="8210549" cy="528101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500" dirty="0" err="1"/>
              <a:t>Hooft</a:t>
            </a:r>
            <a:r>
              <a:rPr lang="en-GB" sz="2500" dirty="0"/>
              <a:t> </a:t>
            </a:r>
            <a:r>
              <a:rPr lang="en-GB" sz="2500" dirty="0" err="1"/>
              <a:t>aan</a:t>
            </a:r>
            <a:r>
              <a:rPr lang="en-GB" sz="2500" dirty="0"/>
              <a:t> </a:t>
            </a:r>
            <a:r>
              <a:rPr lang="en-GB" sz="2500" dirty="0" err="1"/>
              <a:t>Tesselschade</a:t>
            </a:r>
            <a:r>
              <a:rPr lang="en-GB" sz="2500" dirty="0"/>
              <a:t> in 1633: </a:t>
            </a:r>
            <a:r>
              <a:rPr lang="en-GB" sz="2500" dirty="0" err="1"/>
              <a:t>Hooft</a:t>
            </a:r>
            <a:r>
              <a:rPr lang="en-GB" sz="2500" dirty="0"/>
              <a:t> </a:t>
            </a:r>
            <a:r>
              <a:rPr lang="en-GB" sz="2500" dirty="0" err="1"/>
              <a:t>prijst</a:t>
            </a:r>
            <a:r>
              <a:rPr lang="en-GB" sz="2500" dirty="0"/>
              <a:t> </a:t>
            </a:r>
            <a:r>
              <a:rPr lang="en-GB" sz="2500" dirty="0" err="1"/>
              <a:t>Tesselschades</a:t>
            </a:r>
            <a:r>
              <a:rPr lang="en-GB" sz="2500" dirty="0"/>
              <a:t> </a:t>
            </a:r>
            <a:r>
              <a:rPr lang="en-GB" sz="2500" dirty="0" err="1"/>
              <a:t>schrijfkunsten</a:t>
            </a:r>
            <a:r>
              <a:rPr lang="en-GB" sz="2500" dirty="0"/>
              <a:t>, met </a:t>
            </a:r>
            <a:r>
              <a:rPr lang="en-GB" sz="2500" dirty="0" err="1"/>
              <a:t>als</a:t>
            </a:r>
            <a:r>
              <a:rPr lang="en-GB" sz="2500" dirty="0"/>
              <a:t> </a:t>
            </a:r>
            <a:r>
              <a:rPr lang="en-GB" sz="2500" dirty="0" err="1"/>
              <a:t>doel</a:t>
            </a:r>
            <a:r>
              <a:rPr lang="en-GB" sz="2500" dirty="0"/>
              <a:t> </a:t>
            </a:r>
            <a:r>
              <a:rPr lang="en-GB" sz="2500" dirty="0" err="1"/>
              <a:t>meer</a:t>
            </a:r>
            <a:r>
              <a:rPr lang="en-GB" sz="2500" dirty="0"/>
              <a:t> </a:t>
            </a:r>
            <a:r>
              <a:rPr lang="en-GB" sz="2500" dirty="0" err="1"/>
              <a:t>schrijfsels</a:t>
            </a:r>
            <a:r>
              <a:rPr lang="en-GB" sz="2500" dirty="0"/>
              <a:t> </a:t>
            </a:r>
            <a:r>
              <a:rPr lang="en-GB" sz="2500" dirty="0" err="1"/>
              <a:t>te</a:t>
            </a:r>
            <a:r>
              <a:rPr lang="en-GB" sz="2500" dirty="0"/>
              <a:t> </a:t>
            </a:r>
            <a:r>
              <a:rPr lang="en-GB" sz="2500" dirty="0" err="1"/>
              <a:t>ontvangen</a:t>
            </a:r>
            <a:r>
              <a:rPr lang="en-GB" sz="2500" dirty="0"/>
              <a:t>. </a:t>
            </a:r>
          </a:p>
          <a:p>
            <a:pPr marL="0" indent="0">
              <a:buNone/>
            </a:pPr>
            <a:r>
              <a:rPr lang="en-GB" sz="2500" dirty="0">
                <a:sym typeface="Wingdings" panose="05000000000000000000" pitchFamily="2" charset="2"/>
              </a:rPr>
              <a:t> Hoe </a:t>
            </a:r>
            <a:r>
              <a:rPr lang="en-GB" sz="2500" dirty="0" err="1">
                <a:sym typeface="Wingdings" panose="05000000000000000000" pitchFamily="2" charset="2"/>
              </a:rPr>
              <a:t>werken</a:t>
            </a:r>
            <a:r>
              <a:rPr lang="en-GB" sz="2500" dirty="0">
                <a:sym typeface="Wingdings" panose="05000000000000000000" pitchFamily="2" charset="2"/>
              </a:rPr>
              <a:t> </a:t>
            </a:r>
            <a:r>
              <a:rPr lang="en-GB" sz="2500" dirty="0" err="1">
                <a:sym typeface="Wingdings" panose="05000000000000000000" pitchFamily="2" charset="2"/>
              </a:rPr>
              <a:t>taalkundige</a:t>
            </a:r>
            <a:r>
              <a:rPr lang="en-GB" sz="2500" dirty="0">
                <a:sym typeface="Wingdings" panose="05000000000000000000" pitchFamily="2" charset="2"/>
              </a:rPr>
              <a:t> en </a:t>
            </a:r>
            <a:r>
              <a:rPr lang="en-GB" sz="2500" dirty="0" err="1">
                <a:sym typeface="Wingdings" panose="05000000000000000000" pitchFamily="2" charset="2"/>
              </a:rPr>
              <a:t>letterkundige</a:t>
            </a:r>
            <a:r>
              <a:rPr lang="en-GB" sz="2500" dirty="0">
                <a:sym typeface="Wingdings" panose="05000000000000000000" pitchFamily="2" charset="2"/>
              </a:rPr>
              <a:t> </a:t>
            </a:r>
            <a:r>
              <a:rPr lang="en-GB" sz="2500" dirty="0" err="1">
                <a:sym typeface="Wingdings" panose="05000000000000000000" pitchFamily="2" charset="2"/>
              </a:rPr>
              <a:t>aspecten</a:t>
            </a:r>
            <a:r>
              <a:rPr lang="en-GB" sz="2500" dirty="0">
                <a:sym typeface="Wingdings" panose="05000000000000000000" pitchFamily="2" charset="2"/>
              </a:rPr>
              <a:t> van </a:t>
            </a:r>
            <a:r>
              <a:rPr lang="en-GB" sz="2500" dirty="0" err="1">
                <a:sym typeface="Wingdings" panose="05000000000000000000" pitchFamily="2" charset="2"/>
              </a:rPr>
              <a:t>negatie</a:t>
            </a:r>
            <a:r>
              <a:rPr lang="en-GB" sz="2500" dirty="0">
                <a:sym typeface="Wingdings" panose="05000000000000000000" pitchFamily="2" charset="2"/>
              </a:rPr>
              <a:t> </a:t>
            </a:r>
            <a:r>
              <a:rPr lang="en-GB" sz="2500" dirty="0" err="1">
                <a:sym typeface="Wingdings" panose="05000000000000000000" pitchFamily="2" charset="2"/>
              </a:rPr>
              <a:t>hier</a:t>
            </a:r>
            <a:r>
              <a:rPr lang="en-GB" sz="2500" dirty="0">
                <a:sym typeface="Wingdings" panose="05000000000000000000" pitchFamily="2" charset="2"/>
              </a:rPr>
              <a:t> </a:t>
            </a:r>
            <a:r>
              <a:rPr lang="en-GB" sz="2500" dirty="0" err="1">
                <a:sym typeface="Wingdings" panose="05000000000000000000" pitchFamily="2" charset="2"/>
              </a:rPr>
              <a:t>samen</a:t>
            </a:r>
            <a:r>
              <a:rPr lang="en-GB" sz="2500" dirty="0">
                <a:sym typeface="Wingdings" panose="05000000000000000000" pitchFamily="2" charset="2"/>
              </a:rPr>
              <a:t>? </a:t>
            </a:r>
            <a:endParaRPr lang="en-GB" sz="2500" dirty="0"/>
          </a:p>
          <a:p>
            <a:pPr>
              <a:buFont typeface="Arial"/>
              <a:buChar char="•"/>
            </a:pPr>
            <a:endParaRPr lang="en-GB" sz="2000" dirty="0"/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478624" y="212447"/>
            <a:ext cx="8420667" cy="868362"/>
          </a:xfrm>
        </p:spPr>
        <p:txBody>
          <a:bodyPr/>
          <a:lstStyle/>
          <a:p>
            <a:r>
              <a:rPr lang="nl-NL" dirty="0"/>
              <a:t>Interactie tussen</a:t>
            </a:r>
            <a:br>
              <a:rPr lang="nl-NL" dirty="0"/>
            </a:br>
            <a:r>
              <a:rPr lang="nl-NL" dirty="0"/>
              <a:t>taalkunde en letterkunde</a:t>
            </a:r>
          </a:p>
        </p:txBody>
      </p:sp>
    </p:spTree>
    <p:extLst>
      <p:ext uri="{BB962C8B-B14F-4D97-AF65-F5344CB8AC3E}">
        <p14:creationId xmlns:p14="http://schemas.microsoft.com/office/powerpoint/2010/main" val="29521797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Terug</a:t>
            </a:r>
            <a:r>
              <a:rPr lang="en-US" dirty="0"/>
              <a:t> </a:t>
            </a:r>
            <a:r>
              <a:rPr lang="en-US" dirty="0" err="1"/>
              <a:t>naar</a:t>
            </a:r>
            <a:r>
              <a:rPr lang="en-US" dirty="0"/>
              <a:t> de Jespersen-</a:t>
            </a:r>
            <a:r>
              <a:rPr lang="en-US" dirty="0" err="1"/>
              <a:t>Cyclus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De </a:t>
            </a:r>
            <a:r>
              <a:rPr lang="en-US" dirty="0" err="1"/>
              <a:t>overgang</a:t>
            </a:r>
            <a:r>
              <a:rPr lang="en-US" dirty="0"/>
              <a:t> van </a:t>
            </a:r>
            <a:r>
              <a:rPr lang="en-US" i="1" dirty="0" err="1"/>
              <a:t>en</a:t>
            </a:r>
            <a:r>
              <a:rPr lang="en-US" i="1" dirty="0"/>
              <a:t> </a:t>
            </a:r>
            <a:r>
              <a:rPr lang="en-US" i="1" dirty="0">
                <a:sym typeface="Wingdings"/>
              </a:rPr>
              <a:t> </a:t>
            </a:r>
            <a:r>
              <a:rPr lang="en-US" i="1" dirty="0" err="1">
                <a:sym typeface="Wingdings"/>
              </a:rPr>
              <a:t>en</a:t>
            </a:r>
            <a:r>
              <a:rPr lang="mr-IN" i="1" dirty="0">
                <a:sym typeface="Wingdings"/>
              </a:rPr>
              <a:t>…</a:t>
            </a:r>
            <a:r>
              <a:rPr lang="en-US" i="1" dirty="0" err="1">
                <a:sym typeface="Wingdings"/>
              </a:rPr>
              <a:t>niet</a:t>
            </a:r>
            <a:r>
              <a:rPr lang="en-US" i="1" dirty="0">
                <a:sym typeface="Wingdings"/>
              </a:rPr>
              <a:t>  </a:t>
            </a:r>
            <a:r>
              <a:rPr lang="en-US" i="1" dirty="0" err="1">
                <a:sym typeface="Wingdings"/>
              </a:rPr>
              <a:t>niet</a:t>
            </a:r>
            <a:r>
              <a:rPr lang="en-US" i="1" dirty="0">
                <a:sym typeface="Wingdings"/>
              </a:rPr>
              <a:t> </a:t>
            </a:r>
            <a:r>
              <a:rPr lang="en-US" dirty="0" err="1">
                <a:sym typeface="Wingdings"/>
              </a:rPr>
              <a:t>kost</a:t>
            </a:r>
            <a:r>
              <a:rPr lang="en-US" dirty="0">
                <a:sym typeface="Wingdings"/>
              </a:rPr>
              <a:t> </a:t>
            </a:r>
            <a:r>
              <a:rPr lang="en-US" dirty="0" err="1">
                <a:sym typeface="Wingdings"/>
              </a:rPr>
              <a:t>tijd</a:t>
            </a:r>
            <a:r>
              <a:rPr lang="en-US" dirty="0">
                <a:sym typeface="Wingdings"/>
              </a:rPr>
              <a:t> (</a:t>
            </a:r>
            <a:r>
              <a:rPr lang="en-US" dirty="0" err="1">
                <a:sym typeface="Wingdings"/>
              </a:rPr>
              <a:t>jaren</a:t>
            </a:r>
            <a:r>
              <a:rPr lang="en-US" dirty="0">
                <a:sym typeface="Wingdings"/>
              </a:rPr>
              <a:t>/</a:t>
            </a:r>
            <a:r>
              <a:rPr lang="en-US" dirty="0" err="1">
                <a:sym typeface="Wingdings"/>
              </a:rPr>
              <a:t>eeuwen</a:t>
            </a:r>
            <a:r>
              <a:rPr lang="en-US" dirty="0">
                <a:sym typeface="Wingdings"/>
              </a:rPr>
              <a:t>)</a:t>
            </a:r>
          </a:p>
          <a:p>
            <a:r>
              <a:rPr lang="en-US" dirty="0" err="1">
                <a:sym typeface="Wingdings"/>
              </a:rPr>
              <a:t>Overgangsfase</a:t>
            </a:r>
            <a:r>
              <a:rPr lang="en-US" dirty="0">
                <a:sym typeface="Wingdings"/>
              </a:rPr>
              <a:t>: 2 </a:t>
            </a:r>
            <a:r>
              <a:rPr lang="en-US" dirty="0" err="1">
                <a:sym typeface="Wingdings"/>
              </a:rPr>
              <a:t>systemen</a:t>
            </a:r>
            <a:r>
              <a:rPr lang="en-US" dirty="0">
                <a:sym typeface="Wingdings"/>
              </a:rPr>
              <a:t> </a:t>
            </a:r>
            <a:r>
              <a:rPr lang="en-US" dirty="0" err="1">
                <a:sym typeface="Wingdings"/>
              </a:rPr>
              <a:t>naast</a:t>
            </a:r>
            <a:r>
              <a:rPr lang="en-US" dirty="0">
                <a:sym typeface="Wingdings"/>
              </a:rPr>
              <a:t> </a:t>
            </a:r>
            <a:r>
              <a:rPr lang="en-US" dirty="0" err="1">
                <a:sym typeface="Wingdings"/>
              </a:rPr>
              <a:t>elkaar</a:t>
            </a:r>
            <a:r>
              <a:rPr lang="en-US" dirty="0">
                <a:sym typeface="Wingdings"/>
              </a:rPr>
              <a:t>? Of </a:t>
            </a:r>
            <a:r>
              <a:rPr lang="en-US" dirty="0" err="1">
                <a:sym typeface="Wingdings"/>
              </a:rPr>
              <a:t>nieuw</a:t>
            </a:r>
            <a:r>
              <a:rPr lang="en-US" dirty="0">
                <a:sym typeface="Wingdings"/>
              </a:rPr>
              <a:t> </a:t>
            </a:r>
            <a:r>
              <a:rPr lang="en-US" dirty="0" err="1">
                <a:sym typeface="Wingdings"/>
              </a:rPr>
              <a:t>systeem</a:t>
            </a:r>
            <a:r>
              <a:rPr lang="en-US" dirty="0">
                <a:sym typeface="Wingdings"/>
              </a:rPr>
              <a:t>?</a:t>
            </a:r>
          </a:p>
          <a:p>
            <a:r>
              <a:rPr lang="en-US" dirty="0" err="1">
                <a:sym typeface="Wingdings"/>
              </a:rPr>
              <a:t>Hypothese</a:t>
            </a:r>
            <a:r>
              <a:rPr lang="en-US" dirty="0">
                <a:sym typeface="Wingdings"/>
              </a:rPr>
              <a:t>: </a:t>
            </a:r>
            <a:r>
              <a:rPr lang="en-US" dirty="0" err="1">
                <a:sym typeface="Wingdings"/>
              </a:rPr>
              <a:t>nieuw</a:t>
            </a:r>
            <a:r>
              <a:rPr lang="en-US" dirty="0">
                <a:sym typeface="Wingdings"/>
              </a:rPr>
              <a:t> </a:t>
            </a:r>
            <a:r>
              <a:rPr lang="en-US" dirty="0" err="1">
                <a:sym typeface="Wingdings"/>
              </a:rPr>
              <a:t>systeem</a:t>
            </a:r>
            <a:r>
              <a:rPr lang="en-US" dirty="0">
                <a:sym typeface="Wingdings"/>
              </a:rPr>
              <a:t>  </a:t>
            </a:r>
            <a:r>
              <a:rPr lang="en-US" dirty="0" err="1">
                <a:sym typeface="Wingdings"/>
              </a:rPr>
              <a:t>tweeledige</a:t>
            </a:r>
            <a:r>
              <a:rPr lang="en-US" dirty="0">
                <a:sym typeface="Wingdings"/>
              </a:rPr>
              <a:t> </a:t>
            </a:r>
            <a:r>
              <a:rPr lang="en-US" dirty="0" err="1">
                <a:sym typeface="Wingdings"/>
              </a:rPr>
              <a:t>negatie</a:t>
            </a:r>
            <a:r>
              <a:rPr lang="en-US" dirty="0">
                <a:sym typeface="Wingdings"/>
              </a:rPr>
              <a:t> </a:t>
            </a:r>
            <a:r>
              <a:rPr lang="en-US" dirty="0" err="1">
                <a:sym typeface="Wingdings"/>
              </a:rPr>
              <a:t>als</a:t>
            </a:r>
            <a:r>
              <a:rPr lang="en-US" dirty="0">
                <a:sym typeface="Wingdings"/>
              </a:rPr>
              <a:t> </a:t>
            </a:r>
            <a:r>
              <a:rPr lang="en-US" dirty="0" err="1">
                <a:sym typeface="Wingdings"/>
              </a:rPr>
              <a:t>er</a:t>
            </a:r>
            <a:r>
              <a:rPr lang="en-US" dirty="0">
                <a:sym typeface="Wingdings"/>
              </a:rPr>
              <a:t> </a:t>
            </a:r>
            <a:r>
              <a:rPr lang="en-US" dirty="0" err="1">
                <a:sym typeface="Wingdings"/>
              </a:rPr>
              <a:t>nadruk</a:t>
            </a:r>
            <a:r>
              <a:rPr lang="en-US" dirty="0">
                <a:sym typeface="Wingdings"/>
              </a:rPr>
              <a:t> op de </a:t>
            </a:r>
            <a:r>
              <a:rPr lang="en-US" dirty="0" err="1">
                <a:sym typeface="Wingdings"/>
              </a:rPr>
              <a:t>negatie</a:t>
            </a:r>
            <a:r>
              <a:rPr lang="en-US" dirty="0">
                <a:sym typeface="Wingdings"/>
              </a:rPr>
              <a:t> </a:t>
            </a:r>
            <a:r>
              <a:rPr lang="en-US" dirty="0" err="1">
                <a:sym typeface="Wingdings"/>
              </a:rPr>
              <a:t>wordt</a:t>
            </a:r>
            <a:r>
              <a:rPr lang="en-US" dirty="0">
                <a:sym typeface="Wingdings"/>
              </a:rPr>
              <a:t> </a:t>
            </a:r>
            <a:r>
              <a:rPr lang="en-US" dirty="0" err="1">
                <a:sym typeface="Wingdings"/>
              </a:rPr>
              <a:t>gelegd</a:t>
            </a:r>
            <a:r>
              <a:rPr lang="en-US" dirty="0">
                <a:sym typeface="Wingdings"/>
              </a:rPr>
              <a:t> (</a:t>
            </a:r>
            <a:r>
              <a:rPr lang="en-US" dirty="0" err="1">
                <a:sym typeface="Wingdings"/>
              </a:rPr>
              <a:t>zie</a:t>
            </a:r>
            <a:r>
              <a:rPr lang="en-US" dirty="0">
                <a:sym typeface="Wingdings"/>
              </a:rPr>
              <a:t> </a:t>
            </a:r>
            <a:r>
              <a:rPr lang="en-US" dirty="0" err="1">
                <a:sym typeface="Wingdings"/>
              </a:rPr>
              <a:t>Breitbarth</a:t>
            </a:r>
            <a:r>
              <a:rPr lang="en-US" dirty="0">
                <a:sym typeface="Wingdings"/>
              </a:rPr>
              <a:t> 2009)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2296943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66675" y="150813"/>
            <a:ext cx="9210675" cy="868362"/>
          </a:xfrm>
        </p:spPr>
        <p:txBody>
          <a:bodyPr/>
          <a:lstStyle/>
          <a:p>
            <a:r>
              <a:rPr lang="nl-NL" dirty="0"/>
              <a:t>Tweeledige Negatie 1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46250" y="2847754"/>
            <a:ext cx="8467724" cy="3733800"/>
          </a:xfrm>
        </p:spPr>
        <p:txBody>
          <a:bodyPr>
            <a:noAutofit/>
          </a:bodyPr>
          <a:lstStyle/>
          <a:p>
            <a:r>
              <a:rPr lang="nl-NL" dirty="0"/>
              <a:t>Hooft omschrijft Tessels brief aan vriend Huygens als een ‘triomfkar’ die hij </a:t>
            </a:r>
            <a:r>
              <a:rPr lang="nl-NL" i="1" dirty="0"/>
              <a:t>niet anders kan = moet </a:t>
            </a:r>
            <a:r>
              <a:rPr lang="nl-NL" dirty="0"/>
              <a:t>eren. </a:t>
            </a:r>
          </a:p>
          <a:p>
            <a:r>
              <a:rPr lang="en-US" dirty="0"/>
              <a:t>De </a:t>
            </a:r>
            <a:r>
              <a:rPr lang="en-US" dirty="0" err="1"/>
              <a:t>tweeledige</a:t>
            </a:r>
            <a:r>
              <a:rPr lang="en-US" dirty="0"/>
              <a:t> </a:t>
            </a:r>
            <a:r>
              <a:rPr lang="en-US" dirty="0" err="1"/>
              <a:t>negatie</a:t>
            </a:r>
            <a:r>
              <a:rPr lang="en-US" dirty="0"/>
              <a:t> </a:t>
            </a:r>
            <a:r>
              <a:rPr lang="en-US" dirty="0" err="1"/>
              <a:t>helpt</a:t>
            </a:r>
            <a:r>
              <a:rPr lang="en-US" dirty="0"/>
              <a:t> hem het </a:t>
            </a:r>
            <a:r>
              <a:rPr lang="en-US" dirty="0" err="1"/>
              <a:t>tegenovergestelde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ontkennen</a:t>
            </a:r>
            <a:r>
              <a:rPr lang="en-US" dirty="0"/>
              <a:t> en de </a:t>
            </a:r>
            <a:r>
              <a:rPr lang="en-US" dirty="0" err="1"/>
              <a:t>noodzaak</a:t>
            </a:r>
            <a:r>
              <a:rPr lang="en-US" dirty="0"/>
              <a:t> van </a:t>
            </a:r>
            <a:r>
              <a:rPr lang="en-US" dirty="0" err="1"/>
              <a:t>zijn</a:t>
            </a:r>
            <a:r>
              <a:rPr lang="en-US" dirty="0"/>
              <a:t> </a:t>
            </a:r>
            <a:r>
              <a:rPr lang="en-US" dirty="0" err="1"/>
              <a:t>lof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onderstrepen</a:t>
            </a:r>
            <a:r>
              <a:rPr lang="en-US" dirty="0"/>
              <a:t>: </a:t>
            </a:r>
            <a:r>
              <a:rPr lang="en-US" dirty="0" err="1"/>
              <a:t>hij</a:t>
            </a:r>
            <a:r>
              <a:rPr lang="en-US" dirty="0"/>
              <a:t> </a:t>
            </a:r>
            <a:r>
              <a:rPr lang="en-US" dirty="0" err="1"/>
              <a:t>heeft</a:t>
            </a:r>
            <a:r>
              <a:rPr lang="en-US" dirty="0"/>
              <a:t> </a:t>
            </a:r>
            <a:r>
              <a:rPr lang="en-US" dirty="0" err="1"/>
              <a:t>geen</a:t>
            </a:r>
            <a:r>
              <a:rPr lang="en-US" dirty="0"/>
              <a:t> </a:t>
            </a:r>
            <a:r>
              <a:rPr lang="en-US" dirty="0" err="1"/>
              <a:t>andere</a:t>
            </a:r>
            <a:r>
              <a:rPr lang="en-US" dirty="0"/>
              <a:t> </a:t>
            </a:r>
            <a:r>
              <a:rPr lang="en-US" dirty="0" err="1"/>
              <a:t>keuze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Tessel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eren</a:t>
            </a:r>
            <a:r>
              <a:rPr lang="en-US" dirty="0"/>
              <a:t>. </a:t>
            </a:r>
            <a:endParaRPr lang="nl-NL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7791956"/>
              </p:ext>
            </p:extLst>
          </p:nvPr>
        </p:nvGraphicFramePr>
        <p:xfrm>
          <a:off x="471822" y="1341534"/>
          <a:ext cx="8251824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518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/>
                        <a:t>Wat </a:t>
                      </a:r>
                      <a:r>
                        <a:rPr lang="en-US" sz="2400" b="1" dirty="0" err="1"/>
                        <a:t>hij</a:t>
                      </a:r>
                      <a:r>
                        <a:rPr lang="en-US" sz="2400" b="1" dirty="0"/>
                        <a:t> </a:t>
                      </a:r>
                      <a:r>
                        <a:rPr lang="en-US" sz="2400" b="1" dirty="0" err="1"/>
                        <a:t>meent</a:t>
                      </a:r>
                      <a:r>
                        <a:rPr lang="en-US" sz="2400" b="1" dirty="0"/>
                        <a:t> met het </a:t>
                      </a:r>
                      <a:r>
                        <a:rPr lang="en-US" sz="2400" b="1" dirty="0" err="1"/>
                        <a:t>topswaer</a:t>
                      </a:r>
                      <a:r>
                        <a:rPr lang="en-US" sz="2400" b="1" dirty="0"/>
                        <a:t> van </a:t>
                      </a:r>
                      <a:r>
                        <a:rPr lang="en-US" sz="2400" b="1" dirty="0" err="1"/>
                        <a:t>lauwer</a:t>
                      </a:r>
                      <a:r>
                        <a:rPr lang="en-US" sz="2400" b="1" dirty="0"/>
                        <a:t>, 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en</a:t>
                      </a:r>
                      <a:r>
                        <a:rPr lang="en-US" sz="2400" b="1" dirty="0"/>
                        <a:t> </a:t>
                      </a:r>
                      <a:r>
                        <a:rPr lang="en-US" sz="2400" b="1" dirty="0" err="1"/>
                        <a:t>kan</a:t>
                      </a:r>
                      <a:r>
                        <a:rPr lang="en-US" sz="2400" b="1" dirty="0"/>
                        <a:t> </a:t>
                      </a:r>
                      <a:r>
                        <a:rPr lang="en-US" sz="2400" b="1" dirty="0" err="1"/>
                        <a:t>ik</a:t>
                      </a:r>
                      <a:r>
                        <a:rPr lang="en-US" sz="2400" b="1" dirty="0"/>
                        <a:t> 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</a:rPr>
                        <a:t>niet</a:t>
                      </a:r>
                      <a:r>
                        <a:rPr lang="en-US" sz="2400" b="1" dirty="0"/>
                        <a:t> </a:t>
                      </a:r>
                      <a:r>
                        <a:rPr lang="en-US" sz="2400" b="1" dirty="0" err="1"/>
                        <a:t>anders</a:t>
                      </a:r>
                      <a:r>
                        <a:rPr lang="en-US" sz="2400" b="1" dirty="0"/>
                        <a:t> </a:t>
                      </a:r>
                      <a:r>
                        <a:rPr lang="en-US" sz="2400" b="1" dirty="0" err="1"/>
                        <a:t>vatten</a:t>
                      </a:r>
                      <a:r>
                        <a:rPr lang="en-US" sz="2400" b="1" dirty="0"/>
                        <a:t>, </a:t>
                      </a:r>
                      <a:r>
                        <a:rPr lang="en-US" sz="2400" b="1" dirty="0" err="1"/>
                        <a:t>dan</a:t>
                      </a:r>
                      <a:r>
                        <a:rPr lang="en-US" sz="2400" b="1" dirty="0"/>
                        <a:t> 's </a:t>
                      </a:r>
                      <a:r>
                        <a:rPr lang="en-US" sz="2400" b="1" dirty="0" err="1"/>
                        <a:t>prinssen</a:t>
                      </a:r>
                      <a:r>
                        <a:rPr lang="en-US" sz="2400" b="1" dirty="0"/>
                        <a:t> </a:t>
                      </a:r>
                      <a:r>
                        <a:rPr lang="en-US" sz="2400" b="1" dirty="0" err="1"/>
                        <a:t>triomfwaeghen</a:t>
                      </a:r>
                      <a:r>
                        <a:rPr lang="en-US" sz="2400" b="1" dirty="0"/>
                        <a:t>. (606, 1633)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77002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114300" y="274638"/>
            <a:ext cx="9391650" cy="868362"/>
          </a:xfrm>
        </p:spPr>
        <p:txBody>
          <a:bodyPr/>
          <a:lstStyle/>
          <a:p>
            <a:r>
              <a:rPr lang="nl-NL" dirty="0"/>
              <a:t>Tweeledige Negatie 2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23875" y="2477386"/>
            <a:ext cx="8247591" cy="3750142"/>
          </a:xfrm>
        </p:spPr>
        <p:txBody>
          <a:bodyPr>
            <a:normAutofit/>
          </a:bodyPr>
          <a:lstStyle/>
          <a:p>
            <a:r>
              <a:rPr lang="nl-NL" dirty="0"/>
              <a:t>Hooft probeert Tessel over te halen: zend me alsjeblieft meer schrijfsels! Zijn dreiging (anders kom ik ze zelf halen!) werkt hier als een retorische strategie. De tweeledige negatie lijkt die kracht bij te zetten. </a:t>
            </a:r>
          </a:p>
          <a:p>
            <a:pPr marL="0" indent="0">
              <a:buNone/>
            </a:pPr>
            <a:endParaRPr lang="nl-NL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0798508"/>
              </p:ext>
            </p:extLst>
          </p:nvPr>
        </p:nvGraphicFramePr>
        <p:xfrm>
          <a:off x="577851" y="1231900"/>
          <a:ext cx="8251824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518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2400" b="1" dirty="0"/>
                        <a:t>Zoo UE </a:t>
                      </a:r>
                      <a:r>
                        <a:rPr lang="en-US" sz="2400" b="1" dirty="0" err="1"/>
                        <a:t>ons</a:t>
                      </a:r>
                      <a:r>
                        <a:rPr lang="en-US" sz="2400" b="1" dirty="0"/>
                        <a:t> </a:t>
                      </a:r>
                      <a:r>
                        <a:rPr lang="en-US" sz="2400" b="1" i="0" u="none" dirty="0" err="1">
                          <a:solidFill>
                            <a:srgbClr val="FF0000"/>
                          </a:solidFill>
                        </a:rPr>
                        <a:t>geene</a:t>
                      </a:r>
                      <a:r>
                        <a:rPr lang="en-US" sz="2400" b="1" i="0" u="none" dirty="0">
                          <a:solidFill>
                            <a:srgbClr val="FF0000"/>
                          </a:solidFill>
                        </a:rPr>
                        <a:t> en </a:t>
                      </a:r>
                      <a:r>
                        <a:rPr lang="en-US" sz="2400" b="1" dirty="0" err="1"/>
                        <a:t>zeindt</a:t>
                      </a:r>
                      <a:r>
                        <a:rPr lang="en-US" sz="2400" b="1" dirty="0"/>
                        <a:t> van </a:t>
                      </a:r>
                      <a:r>
                        <a:rPr lang="en-US" sz="2400" b="1" dirty="0" err="1"/>
                        <a:t>haere</a:t>
                      </a:r>
                      <a:r>
                        <a:rPr lang="en-US" sz="2400" b="1" dirty="0"/>
                        <a:t> </a:t>
                      </a:r>
                      <a:r>
                        <a:rPr lang="en-US" sz="2400" b="1" dirty="0" err="1"/>
                        <a:t>vruchten</a:t>
                      </a:r>
                      <a:r>
                        <a:rPr lang="en-US" sz="2400" b="1" dirty="0"/>
                        <a:t>, </a:t>
                      </a:r>
                      <a:r>
                        <a:rPr lang="en-US" sz="2400" b="1" dirty="0" err="1"/>
                        <a:t>lichtlijk</a:t>
                      </a:r>
                      <a:r>
                        <a:rPr lang="en-US" sz="2400" b="1" dirty="0"/>
                        <a:t> </a:t>
                      </a:r>
                      <a:r>
                        <a:rPr lang="en-US" sz="2400" b="1" dirty="0" err="1"/>
                        <a:t>dat</a:t>
                      </a:r>
                      <a:r>
                        <a:rPr lang="en-US" sz="2400" b="1" dirty="0"/>
                        <a:t> </a:t>
                      </a:r>
                      <a:r>
                        <a:rPr lang="en-US" sz="2400" b="1" dirty="0" err="1"/>
                        <a:t>wij</a:t>
                      </a:r>
                      <a:r>
                        <a:rPr lang="en-US" sz="2400" b="1" dirty="0"/>
                        <a:t> die, </a:t>
                      </a:r>
                      <a:r>
                        <a:rPr lang="en-US" sz="2400" b="1" dirty="0" err="1"/>
                        <a:t>zelf</a:t>
                      </a:r>
                      <a:r>
                        <a:rPr lang="en-US" sz="2400" b="1" dirty="0"/>
                        <a:t> </a:t>
                      </a:r>
                      <a:r>
                        <a:rPr lang="en-US" sz="2400" b="1" dirty="0" err="1"/>
                        <a:t>komen</a:t>
                      </a:r>
                      <a:r>
                        <a:rPr lang="en-US" sz="2400" b="1" dirty="0"/>
                        <a:t> </a:t>
                      </a:r>
                      <a:r>
                        <a:rPr lang="en-US" sz="2400" b="1" dirty="0" err="1"/>
                        <a:t>haelen</a:t>
                      </a:r>
                      <a:r>
                        <a:rPr lang="en-US" sz="2400" b="1" dirty="0"/>
                        <a:t>. (606, 1633)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52354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1976" y="401638"/>
            <a:ext cx="8048624" cy="868362"/>
          </a:xfrm>
        </p:spPr>
        <p:txBody>
          <a:bodyPr/>
          <a:lstStyle/>
          <a:p>
            <a:r>
              <a:rPr lang="nl-NL" dirty="0"/>
              <a:t>Kruisbestuiving tussen </a:t>
            </a:r>
            <a:br>
              <a:rPr lang="nl-NL" dirty="0"/>
            </a:br>
            <a:r>
              <a:rPr lang="nl-NL" dirty="0"/>
              <a:t>taal- en letterkunde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61976" y="1818167"/>
            <a:ext cx="7666037" cy="4649601"/>
          </a:xfrm>
        </p:spPr>
        <p:txBody>
          <a:bodyPr>
            <a:noAutofit/>
          </a:bodyPr>
          <a:lstStyle/>
          <a:p>
            <a:r>
              <a:rPr lang="nl-NL" dirty="0"/>
              <a:t>De twee zinnen met tweeledige negatie maken de kern uit van deze brief: (i) Tessels schrijfwerk is bijzonder goed, en (ii) Hooft wil meer brieven ontvangen.</a:t>
            </a:r>
          </a:p>
          <a:p>
            <a:r>
              <a:rPr lang="nl-NL" dirty="0"/>
              <a:t>Taalkundige en retorische aspecten werken op elkaar in:</a:t>
            </a:r>
          </a:p>
          <a:p>
            <a:pPr lvl="1"/>
            <a:r>
              <a:rPr lang="nl-NL" sz="2400" dirty="0"/>
              <a:t>Tweeledige negatie om ontkenning te benadrukken.</a:t>
            </a:r>
          </a:p>
          <a:p>
            <a:pPr lvl="1"/>
            <a:r>
              <a:rPr lang="nl-NL" sz="2400" dirty="0"/>
              <a:t>Tweeledige negatie wordt ingezet om retorische effecten te stimuleren: de lezer overtuigen van de waarde van Tessels werk en de intensiteit van Hoofts verlangen naar meer. </a:t>
            </a:r>
          </a:p>
        </p:txBody>
      </p:sp>
    </p:spTree>
    <p:extLst>
      <p:ext uri="{BB962C8B-B14F-4D97-AF65-F5344CB8AC3E}">
        <p14:creationId xmlns:p14="http://schemas.microsoft.com/office/powerpoint/2010/main" val="32331613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592" y="248057"/>
            <a:ext cx="8834068" cy="868362"/>
          </a:xfrm>
        </p:spPr>
        <p:txBody>
          <a:bodyPr/>
          <a:lstStyle/>
          <a:p>
            <a:r>
              <a:rPr lang="nl-NL" dirty="0"/>
              <a:t>Ambitie: onderzoek op grotere schaal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733" y="1265274"/>
            <a:ext cx="7865741" cy="4260112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Hoe kunnen we patronen van taalvariatie op grotere schaal op het spoor komen? </a:t>
            </a:r>
            <a:r>
              <a:rPr lang="nl-NL" dirty="0">
                <a:sym typeface="Wingdings" panose="05000000000000000000" pitchFamily="2" charset="2"/>
              </a:rPr>
              <a:t> digitale analysetools</a:t>
            </a:r>
          </a:p>
          <a:p>
            <a:pPr marL="0" indent="0">
              <a:buNone/>
            </a:pPr>
            <a:r>
              <a:rPr lang="nl-NL" dirty="0">
                <a:sym typeface="Wingdings" panose="05000000000000000000" pitchFamily="2" charset="2"/>
              </a:rPr>
              <a:t>Route 1: automatische </a:t>
            </a:r>
            <a:r>
              <a:rPr lang="nl-NL" dirty="0" err="1">
                <a:sym typeface="Wingdings" panose="05000000000000000000" pitchFamily="2" charset="2"/>
              </a:rPr>
              <a:t>tagging</a:t>
            </a:r>
            <a:r>
              <a:rPr lang="nl-NL" dirty="0">
                <a:sym typeface="Wingdings" panose="05000000000000000000" pitchFamily="2" charset="2"/>
              </a:rPr>
              <a:t> van zeventiende-eeuwse teksten, met handmatige correctie achteraf</a:t>
            </a:r>
          </a:p>
          <a:p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0" t="56313" r="58135" b="16318"/>
          <a:stretch/>
        </p:blipFill>
        <p:spPr bwMode="auto">
          <a:xfrm>
            <a:off x="1084520" y="3062178"/>
            <a:ext cx="6914299" cy="3710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10452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733" y="1265274"/>
            <a:ext cx="7865741" cy="4260112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Hoe kunnen we patronen van taalvariatie op grotere schaal op het spoor komen? </a:t>
            </a:r>
            <a:r>
              <a:rPr lang="nl-NL" dirty="0">
                <a:sym typeface="Wingdings" panose="05000000000000000000" pitchFamily="2" charset="2"/>
              </a:rPr>
              <a:t> digitale analysetools</a:t>
            </a:r>
          </a:p>
          <a:p>
            <a:pPr marL="0" indent="0">
              <a:buNone/>
            </a:pPr>
            <a:r>
              <a:rPr lang="nl-NL" dirty="0">
                <a:sym typeface="Wingdings" panose="05000000000000000000" pitchFamily="2" charset="2"/>
              </a:rPr>
              <a:t>Route 2: spellingsmodernisering, waarna een moderne tagger gebruikt kan worden</a:t>
            </a:r>
          </a:p>
          <a:p>
            <a:endParaRPr lang="nl-NL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00" t="25991" r="12945" b="24982"/>
          <a:stretch/>
        </p:blipFill>
        <p:spPr bwMode="auto">
          <a:xfrm>
            <a:off x="106326" y="3221665"/>
            <a:ext cx="8931349" cy="334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27592" y="248057"/>
            <a:ext cx="8834068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/>
              <a:t>Ambitie: onderzoek op grotere schaal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48692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3377" y="388938"/>
            <a:ext cx="8505824" cy="868362"/>
          </a:xfrm>
        </p:spPr>
        <p:txBody>
          <a:bodyPr/>
          <a:lstStyle/>
          <a:p>
            <a:r>
              <a:rPr lang="nl-NL" dirty="0"/>
              <a:t>Nederlands in de Gouden Eeuw:</a:t>
            </a:r>
            <a:br>
              <a:rPr lang="nl-NL" dirty="0"/>
            </a:br>
            <a:r>
              <a:rPr lang="en-US" sz="3000" dirty="0"/>
              <a:t>de </a:t>
            </a:r>
            <a:r>
              <a:rPr lang="en-US" sz="3000" i="1" dirty="0"/>
              <a:t>Lingua Franca</a:t>
            </a:r>
            <a:r>
              <a:rPr lang="en-US" sz="3000" dirty="0"/>
              <a:t> van de </a:t>
            </a:r>
            <a:r>
              <a:rPr lang="en-US" sz="3000" dirty="0" err="1"/>
              <a:t>nieuwe</a:t>
            </a:r>
            <a:r>
              <a:rPr lang="en-US" sz="3000" dirty="0"/>
              <a:t> </a:t>
            </a:r>
            <a:r>
              <a:rPr lang="en-US" sz="3000" dirty="0" err="1"/>
              <a:t>Republiek</a:t>
            </a:r>
            <a:endParaRPr lang="nl-NL" sz="3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33596" y="1907022"/>
            <a:ext cx="4006879" cy="478406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 err="1"/>
              <a:t>Dynamische</a:t>
            </a:r>
            <a:r>
              <a:rPr lang="en-GB" dirty="0"/>
              <a:t> </a:t>
            </a:r>
            <a:r>
              <a:rPr lang="en-GB" dirty="0" err="1"/>
              <a:t>periode</a:t>
            </a:r>
            <a:endParaRPr lang="en-GB" dirty="0"/>
          </a:p>
          <a:p>
            <a:r>
              <a:rPr lang="en-GB" dirty="0" err="1"/>
              <a:t>Taal</a:t>
            </a:r>
            <a:r>
              <a:rPr lang="en-GB" dirty="0"/>
              <a:t> </a:t>
            </a:r>
            <a:r>
              <a:rPr lang="en-GB" dirty="0" err="1"/>
              <a:t>gebruikt</a:t>
            </a:r>
            <a:r>
              <a:rPr lang="en-GB" dirty="0"/>
              <a:t> in </a:t>
            </a:r>
            <a:r>
              <a:rPr lang="en-GB" dirty="0" err="1"/>
              <a:t>nieuwe</a:t>
            </a:r>
            <a:r>
              <a:rPr lang="en-GB" dirty="0"/>
              <a:t> </a:t>
            </a:r>
            <a:r>
              <a:rPr lang="en-GB" dirty="0" err="1"/>
              <a:t>domeinen</a:t>
            </a:r>
            <a:r>
              <a:rPr lang="en-GB" dirty="0"/>
              <a:t> (</a:t>
            </a:r>
            <a:r>
              <a:rPr lang="en-GB" dirty="0" err="1"/>
              <a:t>religie</a:t>
            </a:r>
            <a:r>
              <a:rPr lang="en-GB" dirty="0"/>
              <a:t>, </a:t>
            </a:r>
            <a:r>
              <a:rPr lang="en-GB" dirty="0" err="1"/>
              <a:t>wetenschap</a:t>
            </a:r>
            <a:r>
              <a:rPr lang="en-GB" dirty="0"/>
              <a:t>, </a:t>
            </a:r>
            <a:r>
              <a:rPr lang="en-GB" dirty="0" err="1"/>
              <a:t>overheid</a:t>
            </a:r>
            <a:r>
              <a:rPr lang="en-GB" dirty="0"/>
              <a:t>)</a:t>
            </a:r>
          </a:p>
          <a:p>
            <a:r>
              <a:rPr lang="en-GB" dirty="0" err="1"/>
              <a:t>Opkomst</a:t>
            </a:r>
            <a:r>
              <a:rPr lang="en-GB" dirty="0"/>
              <a:t> van </a:t>
            </a:r>
            <a:r>
              <a:rPr lang="en-GB" dirty="0" err="1"/>
              <a:t>nieuwe</a:t>
            </a:r>
            <a:r>
              <a:rPr lang="en-GB" dirty="0"/>
              <a:t> </a:t>
            </a:r>
            <a:r>
              <a:rPr lang="en-GB" dirty="0" err="1"/>
              <a:t>literaire</a:t>
            </a:r>
            <a:r>
              <a:rPr lang="en-GB" dirty="0"/>
              <a:t> genres (tragedies, </a:t>
            </a:r>
            <a:r>
              <a:rPr lang="en-GB" dirty="0" err="1"/>
              <a:t>pamfletten</a:t>
            </a:r>
            <a:r>
              <a:rPr lang="en-GB" dirty="0"/>
              <a:t>, etc.)</a:t>
            </a:r>
          </a:p>
          <a:p>
            <a:r>
              <a:rPr lang="en-GB" dirty="0" err="1"/>
              <a:t>Regularisatie</a:t>
            </a:r>
            <a:r>
              <a:rPr lang="en-GB" dirty="0"/>
              <a:t> van </a:t>
            </a:r>
            <a:r>
              <a:rPr lang="en-GB" dirty="0" err="1"/>
              <a:t>taal</a:t>
            </a:r>
            <a:r>
              <a:rPr lang="en-GB" dirty="0"/>
              <a:t> (</a:t>
            </a:r>
            <a:r>
              <a:rPr lang="en-GB" dirty="0" err="1"/>
              <a:t>bv</a:t>
            </a:r>
            <a:r>
              <a:rPr lang="en-GB" dirty="0"/>
              <a:t>. </a:t>
            </a:r>
            <a:r>
              <a:rPr lang="en-US" dirty="0" err="1"/>
              <a:t>formele</a:t>
            </a:r>
            <a:r>
              <a:rPr lang="en-US" dirty="0"/>
              <a:t> </a:t>
            </a:r>
            <a:r>
              <a:rPr lang="en-US" dirty="0" err="1"/>
              <a:t>taalafspraken</a:t>
            </a:r>
            <a:r>
              <a:rPr lang="en-US" dirty="0"/>
              <a:t> </a:t>
            </a:r>
            <a:r>
              <a:rPr lang="en-US" dirty="0" err="1"/>
              <a:t>tijdens</a:t>
            </a:r>
            <a:r>
              <a:rPr lang="en-US" dirty="0"/>
              <a:t> het </a:t>
            </a:r>
            <a:r>
              <a:rPr lang="en-US" dirty="0" err="1"/>
              <a:t>maken</a:t>
            </a:r>
            <a:r>
              <a:rPr lang="en-US" dirty="0"/>
              <a:t> van de </a:t>
            </a:r>
            <a:r>
              <a:rPr lang="en-US" dirty="0" err="1"/>
              <a:t>Statenvertaling</a:t>
            </a:r>
            <a:r>
              <a:rPr lang="en-GB" dirty="0"/>
              <a:t>)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GB" dirty="0"/>
          </a:p>
          <a:p>
            <a:pPr lvl="1"/>
            <a:endParaRPr lang="en-GB" dirty="0"/>
          </a:p>
        </p:txBody>
      </p:sp>
      <p:pic>
        <p:nvPicPr>
          <p:cNvPr id="1026" name="Picture 2" descr="C:\Users\dietz103\Dropbox\Statenvertaling\Illustraties bij artikel SV\Afbeelding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75" y="1717441"/>
            <a:ext cx="3048380" cy="4831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67626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Referenties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14400" y="1371600"/>
            <a:ext cx="7313613" cy="5080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dirty="0"/>
              <a:t>Primaire bron</a:t>
            </a:r>
          </a:p>
          <a:p>
            <a:r>
              <a:rPr lang="en-GB" dirty="0" err="1"/>
              <a:t>Hooft</a:t>
            </a:r>
            <a:r>
              <a:rPr lang="en-GB" dirty="0"/>
              <a:t>, P.C., De </a:t>
            </a:r>
            <a:r>
              <a:rPr lang="en-GB" dirty="0" err="1"/>
              <a:t>briefwisseling</a:t>
            </a:r>
            <a:r>
              <a:rPr lang="en-GB" dirty="0"/>
              <a:t> van Pieter </a:t>
            </a:r>
            <a:r>
              <a:rPr lang="en-GB" dirty="0" err="1"/>
              <a:t>Corneliszoon</a:t>
            </a:r>
            <a:r>
              <a:rPr lang="en-GB" dirty="0"/>
              <a:t> </a:t>
            </a:r>
            <a:r>
              <a:rPr lang="en-GB" dirty="0" err="1"/>
              <a:t>Hooft</a:t>
            </a:r>
            <a:r>
              <a:rPr lang="en-GB" dirty="0"/>
              <a:t>. Edited by H.W. van </a:t>
            </a:r>
            <a:r>
              <a:rPr lang="en-GB" dirty="0" err="1"/>
              <a:t>Tricht</a:t>
            </a:r>
            <a:r>
              <a:rPr lang="en-GB" dirty="0"/>
              <a:t>, F.L. </a:t>
            </a:r>
            <a:r>
              <a:rPr lang="en-GB" dirty="0" err="1"/>
              <a:t>Zwaan</a:t>
            </a:r>
            <a:r>
              <a:rPr lang="en-GB" dirty="0"/>
              <a:t>, D. </a:t>
            </a:r>
            <a:r>
              <a:rPr lang="en-GB" dirty="0" err="1"/>
              <a:t>Kuijper</a:t>
            </a:r>
            <a:r>
              <a:rPr lang="en-GB" dirty="0"/>
              <a:t> </a:t>
            </a:r>
            <a:r>
              <a:rPr lang="en-GB" dirty="0" err="1"/>
              <a:t>Fzn</a:t>
            </a:r>
            <a:r>
              <a:rPr lang="en-GB" dirty="0"/>
              <a:t>. and Franco </a:t>
            </a:r>
            <a:r>
              <a:rPr lang="en-GB" dirty="0" err="1"/>
              <a:t>Musarra</a:t>
            </a:r>
            <a:r>
              <a:rPr lang="en-GB" dirty="0"/>
              <a:t>, </a:t>
            </a:r>
            <a:r>
              <a:rPr lang="en-GB" dirty="0" err="1"/>
              <a:t>Tjeenk</a:t>
            </a:r>
            <a:r>
              <a:rPr lang="en-GB" dirty="0"/>
              <a:t> </a:t>
            </a:r>
            <a:r>
              <a:rPr lang="en-GB" dirty="0" err="1"/>
              <a:t>Willink</a:t>
            </a:r>
            <a:r>
              <a:rPr lang="en-GB" dirty="0"/>
              <a:t>, </a:t>
            </a:r>
            <a:r>
              <a:rPr lang="en-GB" dirty="0" err="1"/>
              <a:t>Noorduijn</a:t>
            </a:r>
            <a:r>
              <a:rPr lang="en-GB" dirty="0"/>
              <a:t>, </a:t>
            </a:r>
            <a:r>
              <a:rPr lang="en-GB" dirty="0" err="1"/>
              <a:t>Culemborg</a:t>
            </a:r>
            <a:r>
              <a:rPr lang="en-GB" dirty="0"/>
              <a:t>, 1976.</a:t>
            </a:r>
            <a:endParaRPr lang="nl-NL" dirty="0"/>
          </a:p>
          <a:p>
            <a:pPr marL="0" indent="0">
              <a:buNone/>
            </a:pPr>
            <a:r>
              <a:rPr lang="nl-NL" dirty="0"/>
              <a:t>Secundaire literatuur</a:t>
            </a:r>
            <a:endParaRPr lang="en-GB" dirty="0"/>
          </a:p>
          <a:p>
            <a:r>
              <a:rPr lang="nl-NL" dirty="0" err="1"/>
              <a:t>Breitbarth</a:t>
            </a:r>
            <a:r>
              <a:rPr lang="nl-NL" dirty="0"/>
              <a:t>, A., A </a:t>
            </a:r>
            <a:r>
              <a:rPr lang="nl-NL" dirty="0" err="1"/>
              <a:t>hybrid</a:t>
            </a:r>
            <a:r>
              <a:rPr lang="nl-NL" dirty="0"/>
              <a:t> approach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Jespersen’s</a:t>
            </a:r>
            <a:r>
              <a:rPr lang="nl-NL" dirty="0"/>
              <a:t> </a:t>
            </a:r>
            <a:r>
              <a:rPr lang="nl-NL" dirty="0" err="1"/>
              <a:t>cycle</a:t>
            </a:r>
            <a:r>
              <a:rPr lang="nl-NL" dirty="0"/>
              <a:t> in West </a:t>
            </a:r>
            <a:r>
              <a:rPr lang="nl-NL" dirty="0" err="1"/>
              <a:t>Germanic</a:t>
            </a:r>
            <a:r>
              <a:rPr lang="nl-NL" dirty="0"/>
              <a:t>. In: Journal of </a:t>
            </a:r>
            <a:r>
              <a:rPr lang="nl-NL" dirty="0" err="1"/>
              <a:t>Compartive</a:t>
            </a:r>
            <a:r>
              <a:rPr lang="nl-NL" dirty="0"/>
              <a:t> </a:t>
            </a:r>
            <a:r>
              <a:rPr lang="nl-NL" dirty="0" err="1"/>
              <a:t>Germanic</a:t>
            </a:r>
            <a:r>
              <a:rPr lang="nl-NL" dirty="0"/>
              <a:t> </a:t>
            </a:r>
            <a:r>
              <a:rPr lang="nl-NL" dirty="0" err="1"/>
              <a:t>Linguistics</a:t>
            </a:r>
            <a:r>
              <a:rPr lang="nl-NL" dirty="0"/>
              <a:t> </a:t>
            </a:r>
            <a:r>
              <a:rPr lang="is-IS" dirty="0"/>
              <a:t>12(2):81-114, 2009.</a:t>
            </a:r>
            <a:endParaRPr lang="nl-NL" dirty="0"/>
          </a:p>
          <a:p>
            <a:r>
              <a:rPr lang="en-GB" dirty="0"/>
              <a:t>Jespersen, O., </a:t>
            </a:r>
            <a:r>
              <a:rPr lang="en-GB" i="1" dirty="0"/>
              <a:t>Negation in English and other languages</a:t>
            </a:r>
            <a:r>
              <a:rPr lang="en-GB" dirty="0"/>
              <a:t>. Copenhagen, 1917. </a:t>
            </a: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597016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Referenties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14400" y="1371601"/>
            <a:ext cx="7313613" cy="5198532"/>
          </a:xfrm>
        </p:spPr>
        <p:txBody>
          <a:bodyPr>
            <a:normAutofit fontScale="92500" lnSpcReduction="20000"/>
          </a:bodyPr>
          <a:lstStyle/>
          <a:p>
            <a:r>
              <a:rPr lang="nl-NL" dirty="0"/>
              <a:t>Kramer, I. Variatie in Negatie, een syntactisch en retorische analyse van het gebruik van enkele en tweeledige negatie in de brieven van P.C. Hooft van 1633 tot 1638 aan Joost </a:t>
            </a:r>
            <a:r>
              <a:rPr lang="nl-NL" dirty="0" err="1"/>
              <a:t>Baek</a:t>
            </a:r>
            <a:r>
              <a:rPr lang="nl-NL" dirty="0"/>
              <a:t> en Tesselschade Roemersdochter Visser. BA-eindwerkstuk, Utrecht, 2016.</a:t>
            </a:r>
            <a:endParaRPr lang="en-US" dirty="0"/>
          </a:p>
          <a:p>
            <a:r>
              <a:rPr lang="en-US" dirty="0" err="1"/>
              <a:t>Nobels</a:t>
            </a:r>
            <a:r>
              <a:rPr lang="en-US" dirty="0"/>
              <a:t>, J. </a:t>
            </a:r>
            <a:r>
              <a:rPr lang="en-US" i="1" dirty="0"/>
              <a:t>(Extra)Ordinary Letters. A View from below on 17th-century Dutch</a:t>
            </a:r>
            <a:r>
              <a:rPr lang="en-US" dirty="0"/>
              <a:t>. </a:t>
            </a:r>
            <a:r>
              <a:rPr lang="nl-NL" dirty="0"/>
              <a:t>PhD </a:t>
            </a:r>
            <a:r>
              <a:rPr lang="nl-NL" dirty="0" err="1"/>
              <a:t>dissertation</a:t>
            </a:r>
            <a:r>
              <a:rPr lang="nl-NL" dirty="0"/>
              <a:t>, Leiden, 2013. </a:t>
            </a:r>
          </a:p>
          <a:p>
            <a:r>
              <a:rPr lang="nl-NL" dirty="0" err="1"/>
              <a:t>Paardekooper</a:t>
            </a:r>
            <a:r>
              <a:rPr lang="nl-NL" dirty="0"/>
              <a:t>, P., ‘Bloei en ondergang van onbeperkt ne/en, vooral dat bij niet-woorden’, </a:t>
            </a:r>
            <a:r>
              <a:rPr lang="nl-NL" i="1" dirty="0" err="1"/>
              <a:t>Neerlandistiek.nl</a:t>
            </a:r>
            <a:r>
              <a:rPr lang="nl-NL" dirty="0"/>
              <a:t> 2006.</a:t>
            </a:r>
          </a:p>
          <a:p>
            <a:r>
              <a:rPr lang="nl-NL" dirty="0" err="1"/>
              <a:t>Rochemont</a:t>
            </a:r>
            <a:r>
              <a:rPr lang="nl-NL" dirty="0"/>
              <a:t>, M. &amp; P. </a:t>
            </a:r>
            <a:r>
              <a:rPr lang="nl-NL" dirty="0" err="1"/>
              <a:t>Cullicover</a:t>
            </a:r>
            <a:r>
              <a:rPr lang="nl-NL" dirty="0"/>
              <a:t>, </a:t>
            </a:r>
            <a:r>
              <a:rPr lang="nl-NL" dirty="0" err="1"/>
              <a:t>Deriving</a:t>
            </a:r>
            <a:r>
              <a:rPr lang="nl-NL" dirty="0"/>
              <a:t> </a:t>
            </a:r>
            <a:r>
              <a:rPr lang="nl-NL" dirty="0" err="1"/>
              <a:t>dpedent</a:t>
            </a:r>
            <a:r>
              <a:rPr lang="nl-NL" dirty="0"/>
              <a:t> right </a:t>
            </a:r>
            <a:r>
              <a:rPr lang="nl-NL" dirty="0" err="1"/>
              <a:t>adjuncts</a:t>
            </a:r>
            <a:r>
              <a:rPr lang="nl-NL" dirty="0"/>
              <a:t> in English. In: D. </a:t>
            </a:r>
            <a:r>
              <a:rPr lang="nl-NL" dirty="0" err="1"/>
              <a:t>Beerman</a:t>
            </a:r>
            <a:r>
              <a:rPr lang="nl-NL" dirty="0"/>
              <a:t> et al. (</a:t>
            </a:r>
            <a:r>
              <a:rPr lang="nl-NL" dirty="0" err="1"/>
              <a:t>eds</a:t>
            </a:r>
            <a:r>
              <a:rPr lang="nl-NL" dirty="0"/>
              <a:t>.), </a:t>
            </a:r>
            <a:r>
              <a:rPr lang="nl-NL" dirty="0" err="1"/>
              <a:t>Rightward</a:t>
            </a:r>
            <a:r>
              <a:rPr lang="nl-NL" dirty="0"/>
              <a:t> </a:t>
            </a:r>
            <a:r>
              <a:rPr lang="nl-NL" dirty="0" err="1"/>
              <a:t>movement</a:t>
            </a:r>
            <a:r>
              <a:rPr lang="nl-NL" dirty="0"/>
              <a:t>. Benjamins, 1997. </a:t>
            </a:r>
          </a:p>
          <a:p>
            <a:r>
              <a:rPr lang="nl-NL" dirty="0"/>
              <a:t>Wouden, T. van der, ‘Meer over dubbele ontkenningen. Reactie op Piet </a:t>
            </a:r>
            <a:r>
              <a:rPr lang="nl-NL" dirty="0" err="1"/>
              <a:t>Paardekooper</a:t>
            </a:r>
            <a:r>
              <a:rPr lang="nl-NL" dirty="0"/>
              <a:t>’. </a:t>
            </a:r>
            <a:r>
              <a:rPr lang="nl-NL" i="1" dirty="0" err="1"/>
              <a:t>Neerlandistiek.nl</a:t>
            </a:r>
            <a:r>
              <a:rPr lang="nl-NL" dirty="0"/>
              <a:t>,</a:t>
            </a:r>
            <a:r>
              <a:rPr lang="nl-NL" i="1" dirty="0"/>
              <a:t> </a:t>
            </a:r>
            <a:r>
              <a:rPr lang="nl-NL" dirty="0"/>
              <a:t>2007. 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932745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260600" y="3029316"/>
            <a:ext cx="6477000" cy="1914144"/>
          </a:xfrm>
        </p:spPr>
        <p:txBody>
          <a:bodyPr/>
          <a:lstStyle/>
          <a:p>
            <a:r>
              <a:rPr lang="nl-NL" b="1" dirty="0"/>
              <a:t>Language Dynamics </a:t>
            </a:r>
            <a:br>
              <a:rPr lang="nl-NL" b="1" dirty="0"/>
            </a:br>
            <a:r>
              <a:rPr lang="nl-NL" b="1" dirty="0"/>
              <a:t>in </a:t>
            </a:r>
            <a:r>
              <a:rPr lang="nl-NL" b="1" dirty="0" err="1"/>
              <a:t>the</a:t>
            </a:r>
            <a:r>
              <a:rPr lang="nl-NL" b="1" dirty="0"/>
              <a:t> Dutch Golden Age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2209800" y="4699000"/>
            <a:ext cx="6477000" cy="1531720"/>
          </a:xfrm>
        </p:spPr>
        <p:txBody>
          <a:bodyPr>
            <a:normAutofit/>
          </a:bodyPr>
          <a:lstStyle/>
          <a:p>
            <a:endParaRPr lang="nl-NL" dirty="0"/>
          </a:p>
          <a:p>
            <a:r>
              <a:rPr lang="nl-NL" sz="2600" dirty="0">
                <a:hlinkClick r:id="rId2"/>
              </a:rPr>
              <a:t>http://languagedynamics.wp.hum.uu.nl/</a:t>
            </a:r>
            <a:r>
              <a:rPr lang="nl-NL" sz="2600" dirty="0"/>
              <a:t> 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2050" name="Picture 2" descr="C:\Users\Feike\AppData\Local\Microsoft\Windows\Temporary Internet Files\Content.IE5\EF85RJ9G\GW_header_language-dynamics-in-the-golden-age_1368x300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005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96227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679184" cy="868362"/>
          </a:xfrm>
        </p:spPr>
        <p:txBody>
          <a:bodyPr/>
          <a:lstStyle/>
          <a:p>
            <a:r>
              <a:rPr lang="nl-NL" dirty="0"/>
              <a:t>Nederlands in de Gouden Eeuw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50173" y="1542058"/>
            <a:ext cx="8013758" cy="4749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err="1"/>
              <a:t>Nederlands</a:t>
            </a:r>
            <a:r>
              <a:rPr lang="en-GB" dirty="0"/>
              <a:t> is </a:t>
            </a:r>
            <a:r>
              <a:rPr lang="en-GB" dirty="0" err="1"/>
              <a:t>een</a:t>
            </a:r>
            <a:r>
              <a:rPr lang="en-GB" dirty="0"/>
              <a:t> </a:t>
            </a:r>
            <a:r>
              <a:rPr lang="en-GB" dirty="0" err="1"/>
              <a:t>smeltkroes</a:t>
            </a:r>
            <a:r>
              <a:rPr lang="en-GB" dirty="0"/>
              <a:t> van </a:t>
            </a:r>
          </a:p>
          <a:p>
            <a:r>
              <a:rPr lang="en-GB" dirty="0"/>
              <a:t>de </a:t>
            </a:r>
            <a:r>
              <a:rPr lang="en-GB" dirty="0" err="1"/>
              <a:t>voorafgaande</a:t>
            </a:r>
            <a:r>
              <a:rPr lang="en-GB" dirty="0"/>
              <a:t> </a:t>
            </a:r>
            <a:r>
              <a:rPr lang="en-GB" dirty="0" err="1"/>
              <a:t>taalfases</a:t>
            </a:r>
            <a:r>
              <a:rPr lang="en-GB" dirty="0"/>
              <a:t>, het </a:t>
            </a:r>
            <a:r>
              <a:rPr lang="en-GB" dirty="0" err="1"/>
              <a:t>Middelnederlands</a:t>
            </a:r>
            <a:endParaRPr lang="en-GB" dirty="0"/>
          </a:p>
          <a:p>
            <a:r>
              <a:rPr lang="en-GB" dirty="0" err="1"/>
              <a:t>nieuwe</a:t>
            </a:r>
            <a:r>
              <a:rPr lang="en-GB" dirty="0"/>
              <a:t> </a:t>
            </a:r>
            <a:r>
              <a:rPr lang="en-GB" dirty="0" err="1"/>
              <a:t>manieren</a:t>
            </a:r>
            <a:r>
              <a:rPr lang="en-GB" dirty="0"/>
              <a:t> om </a:t>
            </a:r>
            <a:r>
              <a:rPr lang="en-GB" dirty="0" err="1"/>
              <a:t>woorden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zinnen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bouwen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door </a:t>
            </a:r>
          </a:p>
          <a:p>
            <a:r>
              <a:rPr lang="en-GB" dirty="0" err="1"/>
              <a:t>natuurlijke</a:t>
            </a:r>
            <a:r>
              <a:rPr lang="en-GB" dirty="0"/>
              <a:t> taalverandering (</a:t>
            </a:r>
            <a:r>
              <a:rPr lang="en-GB" dirty="0" err="1"/>
              <a:t>zoals</a:t>
            </a:r>
            <a:r>
              <a:rPr lang="en-GB" dirty="0"/>
              <a:t> het </a:t>
            </a:r>
            <a:r>
              <a:rPr lang="en-GB" dirty="0" err="1"/>
              <a:t>wegvallen</a:t>
            </a:r>
            <a:r>
              <a:rPr lang="en-GB" dirty="0"/>
              <a:t> van </a:t>
            </a:r>
            <a:r>
              <a:rPr lang="en-GB" dirty="0" err="1"/>
              <a:t>naamvallen</a:t>
            </a:r>
            <a:r>
              <a:rPr lang="en-GB" dirty="0"/>
              <a:t>)</a:t>
            </a:r>
          </a:p>
          <a:p>
            <a:r>
              <a:rPr lang="en-GB" dirty="0" err="1"/>
              <a:t>kunstmatige</a:t>
            </a:r>
            <a:r>
              <a:rPr lang="en-GB" dirty="0"/>
              <a:t> </a:t>
            </a:r>
            <a:r>
              <a:rPr lang="en-GB" dirty="0" err="1"/>
              <a:t>taalveranderingen</a:t>
            </a:r>
            <a:r>
              <a:rPr lang="en-GB" dirty="0"/>
              <a:t> (</a:t>
            </a:r>
            <a:r>
              <a:rPr lang="en-US" dirty="0" err="1"/>
              <a:t>zoals</a:t>
            </a:r>
            <a:r>
              <a:rPr lang="en-US" dirty="0"/>
              <a:t> het </a:t>
            </a:r>
            <a:r>
              <a:rPr lang="en-US" dirty="0" err="1"/>
              <a:t>verschil</a:t>
            </a:r>
            <a:r>
              <a:rPr lang="en-US" dirty="0"/>
              <a:t> </a:t>
            </a:r>
            <a:r>
              <a:rPr lang="en-US" dirty="0" err="1"/>
              <a:t>tussen</a:t>
            </a:r>
            <a:r>
              <a:rPr lang="en-US" dirty="0"/>
              <a:t> </a:t>
            </a:r>
            <a:r>
              <a:rPr lang="en-US" dirty="0" err="1"/>
              <a:t>als</a:t>
            </a:r>
            <a:r>
              <a:rPr lang="en-US" dirty="0"/>
              <a:t>/</a:t>
            </a:r>
            <a:r>
              <a:rPr lang="en-US" dirty="0" err="1"/>
              <a:t>dan</a:t>
            </a:r>
            <a:r>
              <a:rPr lang="en-GB" dirty="0"/>
              <a:t>)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GB" dirty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29162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679184" cy="868362"/>
          </a:xfrm>
        </p:spPr>
        <p:txBody>
          <a:bodyPr/>
          <a:lstStyle/>
          <a:p>
            <a:r>
              <a:rPr lang="nl-NL" dirty="0"/>
              <a:t>Nederlands in de Gouden Eeuw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50173" y="1542058"/>
            <a:ext cx="8013758" cy="4749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Binnen deze dynamische periode zien we heel veel taalvariatie, zowel tussen auteurs </a:t>
            </a:r>
            <a:r>
              <a:rPr lang="x-none" dirty="0"/>
              <a:t>(</a:t>
            </a:r>
            <a:r>
              <a:rPr lang="nl-NL" dirty="0"/>
              <a:t>=</a:t>
            </a:r>
            <a:r>
              <a:rPr lang="x-none" i="1" dirty="0"/>
              <a:t>int</a:t>
            </a:r>
            <a:r>
              <a:rPr lang="nl-NL" i="1" dirty="0"/>
              <a:t>er</a:t>
            </a:r>
            <a:r>
              <a:rPr lang="x-none" i="1" dirty="0"/>
              <a:t>-author variation</a:t>
            </a:r>
            <a:r>
              <a:rPr lang="x-none" dirty="0"/>
              <a:t>) </a:t>
            </a:r>
            <a:r>
              <a:rPr lang="nl-NL" dirty="0"/>
              <a:t>als binnen auteurs </a:t>
            </a:r>
            <a:r>
              <a:rPr lang="x-none" dirty="0"/>
              <a:t>(</a:t>
            </a:r>
            <a:r>
              <a:rPr lang="nl-NL" dirty="0"/>
              <a:t>=</a:t>
            </a:r>
            <a:r>
              <a:rPr lang="x-none" i="1" dirty="0"/>
              <a:t>intra-author variation</a:t>
            </a:r>
            <a:r>
              <a:rPr lang="x-none" dirty="0"/>
              <a:t>)</a:t>
            </a:r>
            <a:r>
              <a:rPr lang="en-US" dirty="0"/>
              <a:t>.</a:t>
            </a:r>
            <a:endParaRPr lang="nl-NL" dirty="0"/>
          </a:p>
          <a:p>
            <a:pPr marL="0" indent="0">
              <a:buNone/>
            </a:pPr>
            <a:r>
              <a:rPr lang="nl-NL" dirty="0"/>
              <a:t>Onderzoek naar taal in de Gouden Eeuw richt zich tot nu toe vooral op (i) invloed van standaardisatie op taalverandering, (ii) variatie tussen (groepen) sprekers (hoog-/laagopgeleid, mannen/vrouwen). </a:t>
            </a:r>
          </a:p>
          <a:p>
            <a:pPr marL="0" indent="0">
              <a:buNone/>
            </a:pPr>
            <a:r>
              <a:rPr lang="nl-NL" dirty="0"/>
              <a:t>Wij richten ons vooral op een weinig onderzocht type variatie: variatie binnen het taalgebruik van auteurs. </a:t>
            </a:r>
          </a:p>
          <a:p>
            <a:pPr marL="457200" lvl="1" indent="0">
              <a:buNone/>
            </a:pPr>
            <a:endParaRPr lang="en-GB" dirty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19964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679184" cy="868362"/>
          </a:xfrm>
        </p:spPr>
        <p:txBody>
          <a:bodyPr/>
          <a:lstStyle/>
          <a:p>
            <a:r>
              <a:rPr lang="nl-NL" dirty="0"/>
              <a:t>Voorbeeld: </a:t>
            </a:r>
            <a:br>
              <a:rPr lang="nl-NL" dirty="0"/>
            </a:br>
            <a:r>
              <a:rPr lang="nl-NL" dirty="0"/>
              <a:t>negatie bij Vondel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50172" y="1882299"/>
            <a:ext cx="5085911" cy="4749560"/>
          </a:xfrm>
        </p:spPr>
        <p:txBody>
          <a:bodyPr>
            <a:noAutofit/>
          </a:bodyPr>
          <a:lstStyle/>
          <a:p>
            <a:r>
              <a:rPr lang="nl-NL" sz="2000" dirty="0"/>
              <a:t>Tweeledige negatie (het Middelnederlandse systeem)</a:t>
            </a:r>
            <a:endParaRPr lang="en-US" altLang="nl-NL" sz="2000" dirty="0">
              <a:ea typeface="ＭＳ Ｐゴシック" charset="-128"/>
            </a:endParaRPr>
          </a:p>
          <a:p>
            <a:pPr marL="3175" indent="-3175">
              <a:lnSpc>
                <a:spcPct val="80000"/>
              </a:lnSpc>
              <a:buNone/>
              <a:tabLst>
                <a:tab pos="176213" algn="l"/>
                <a:tab pos="539750" algn="l"/>
                <a:tab pos="892175" algn="l"/>
                <a:tab pos="1255713" algn="l"/>
                <a:tab pos="1619250" algn="l"/>
                <a:tab pos="1971675" algn="l"/>
                <a:tab pos="2335213" algn="l"/>
                <a:tab pos="2687638" algn="l"/>
                <a:tab pos="3051175" algn="l"/>
                <a:tab pos="3403600" algn="l"/>
                <a:tab pos="3767138" algn="l"/>
                <a:tab pos="4130675" algn="l"/>
                <a:tab pos="4483100" algn="l"/>
                <a:tab pos="4846638" algn="l"/>
                <a:tab pos="5287963" algn="l"/>
                <a:tab pos="5564188" algn="l"/>
                <a:tab pos="5916613" algn="l"/>
                <a:tab pos="6280150" algn="l"/>
                <a:tab pos="6632575" algn="l"/>
              </a:tabLst>
            </a:pPr>
            <a:r>
              <a:rPr lang="en-US" altLang="nl-NL" sz="2000" dirty="0">
                <a:ea typeface="ＭＳ Ｐゴシック" charset="-128"/>
              </a:rPr>
              <a:t>Zoo </a:t>
            </a:r>
            <a:r>
              <a:rPr lang="en-US" altLang="nl-NL" sz="2000" dirty="0" err="1">
                <a:ea typeface="ＭＳ Ｐゴシック" charset="-128"/>
              </a:rPr>
              <a:t>veele</a:t>
            </a:r>
            <a:r>
              <a:rPr lang="en-US" altLang="nl-NL" sz="2000" dirty="0">
                <a:ea typeface="ＭＳ Ｐゴシック" charset="-128"/>
              </a:rPr>
              <a:t> </a:t>
            </a:r>
            <a:r>
              <a:rPr lang="en-US" altLang="nl-NL" sz="2000" dirty="0" err="1">
                <a:ea typeface="ＭＳ Ｐゴシック" charset="-128"/>
              </a:rPr>
              <a:t>moeite</a:t>
            </a:r>
            <a:r>
              <a:rPr lang="en-US" altLang="nl-NL" sz="2000" dirty="0">
                <a:ea typeface="ＭＳ Ｐゴシック" charset="-128"/>
              </a:rPr>
              <a:t> </a:t>
            </a:r>
            <a:r>
              <a:rPr lang="en-US" altLang="nl-NL" sz="2000" i="1" dirty="0" err="1">
                <a:solidFill>
                  <a:srgbClr val="FF3300"/>
                </a:solidFill>
                <a:ea typeface="ＭＳ Ｐゴシック" charset="-128"/>
              </a:rPr>
              <a:t>en</a:t>
            </a:r>
            <a:r>
              <a:rPr lang="en-US" altLang="nl-NL" sz="2000" i="1" dirty="0">
                <a:ea typeface="ＭＳ Ｐゴシック" charset="-128"/>
              </a:rPr>
              <a:t> </a:t>
            </a:r>
            <a:r>
              <a:rPr lang="en-US" altLang="nl-NL" sz="2000" dirty="0">
                <a:ea typeface="ＭＳ Ｐゴシック" charset="-128"/>
              </a:rPr>
              <a:t>is het </a:t>
            </a:r>
            <a:r>
              <a:rPr lang="en-US" altLang="nl-NL" sz="2000" dirty="0" err="1">
                <a:ea typeface="ＭＳ Ｐゴシック" charset="-128"/>
              </a:rPr>
              <a:t>leven</a:t>
            </a:r>
            <a:r>
              <a:rPr lang="en-US" altLang="nl-NL" sz="2000" dirty="0">
                <a:ea typeface="ＭＳ Ｐゴシック" charset="-128"/>
              </a:rPr>
              <a:t> my </a:t>
            </a:r>
            <a:r>
              <a:rPr lang="en-US" altLang="nl-NL" sz="2000" i="1" dirty="0" err="1">
                <a:solidFill>
                  <a:srgbClr val="FF3300"/>
                </a:solidFill>
                <a:ea typeface="ＭＳ Ｐゴシック" charset="-128"/>
              </a:rPr>
              <a:t>niet</a:t>
            </a:r>
            <a:r>
              <a:rPr lang="en-US" altLang="nl-NL" sz="2000" i="1" dirty="0">
                <a:ea typeface="ＭＳ Ｐゴシック" charset="-128"/>
              </a:rPr>
              <a:t> </a:t>
            </a:r>
            <a:r>
              <a:rPr lang="en-US" altLang="nl-NL" sz="2000" dirty="0" err="1">
                <a:ea typeface="ＭＳ Ｐゴシック" charset="-128"/>
              </a:rPr>
              <a:t>waerdigh</a:t>
            </a:r>
            <a:endParaRPr lang="en-US" altLang="nl-NL" sz="2000" dirty="0">
              <a:ea typeface="ＭＳ Ｐゴシック" charset="-128"/>
            </a:endParaRPr>
          </a:p>
          <a:p>
            <a:r>
              <a:rPr lang="nl-NL" sz="2000" dirty="0"/>
              <a:t>Eenledige negatie (modernere manier om ontkenningen in te zetten)</a:t>
            </a:r>
            <a:endParaRPr lang="nl-NL" sz="2000" dirty="0">
              <a:solidFill>
                <a:srgbClr val="FF0000"/>
              </a:solidFill>
            </a:endParaRPr>
          </a:p>
          <a:p>
            <a:pPr marL="3175" indent="-3175">
              <a:lnSpc>
                <a:spcPct val="80000"/>
              </a:lnSpc>
              <a:buNone/>
              <a:tabLst>
                <a:tab pos="176213" algn="l"/>
                <a:tab pos="539750" algn="l"/>
                <a:tab pos="892175" algn="l"/>
                <a:tab pos="1255713" algn="l"/>
                <a:tab pos="1619250" algn="l"/>
                <a:tab pos="1971675" algn="l"/>
                <a:tab pos="2335213" algn="l"/>
                <a:tab pos="2687638" algn="l"/>
                <a:tab pos="3051175" algn="l"/>
                <a:tab pos="3403600" algn="l"/>
                <a:tab pos="3767138" algn="l"/>
                <a:tab pos="4130675" algn="l"/>
                <a:tab pos="4483100" algn="l"/>
                <a:tab pos="4846638" algn="l"/>
                <a:tab pos="5287963" algn="l"/>
                <a:tab pos="5564188" algn="l"/>
                <a:tab pos="5916613" algn="l"/>
                <a:tab pos="6280150" algn="l"/>
                <a:tab pos="6632575" algn="l"/>
              </a:tabLst>
            </a:pPr>
            <a:r>
              <a:rPr lang="en-US" altLang="nl-NL" sz="2000" dirty="0">
                <a:ea typeface="ＭＳ Ｐゴシック" charset="-128"/>
              </a:rPr>
              <a:t>	De </a:t>
            </a:r>
            <a:r>
              <a:rPr lang="en-US" altLang="nl-NL" sz="2000" dirty="0" err="1">
                <a:ea typeface="ＭＳ Ｐゴシック" charset="-128"/>
              </a:rPr>
              <a:t>krijgslien</a:t>
            </a:r>
            <a:r>
              <a:rPr lang="en-US" altLang="nl-NL" sz="2000" dirty="0">
                <a:ea typeface="ＭＳ Ｐゴシック" charset="-128"/>
              </a:rPr>
              <a:t> </a:t>
            </a:r>
            <a:r>
              <a:rPr lang="en-US" altLang="nl-NL" sz="2000" dirty="0" err="1">
                <a:ea typeface="ＭＳ Ｐゴシック" charset="-128"/>
              </a:rPr>
              <a:t>zijn</a:t>
            </a:r>
            <a:r>
              <a:rPr lang="en-US" altLang="nl-NL" sz="2000" dirty="0">
                <a:ea typeface="ＭＳ Ｐゴシック" charset="-128"/>
              </a:rPr>
              <a:t> </a:t>
            </a:r>
            <a:r>
              <a:rPr lang="en-US" altLang="nl-NL" sz="2000" i="1" dirty="0" err="1">
                <a:solidFill>
                  <a:srgbClr val="FF3300"/>
                </a:solidFill>
                <a:ea typeface="ＭＳ Ｐゴシック" charset="-128"/>
              </a:rPr>
              <a:t>niet</a:t>
            </a:r>
            <a:r>
              <a:rPr lang="en-US" altLang="nl-NL" sz="2000" dirty="0">
                <a:ea typeface="ＭＳ Ｐゴシック" charset="-128"/>
              </a:rPr>
              <a:t> veer van </a:t>
            </a:r>
            <a:r>
              <a:rPr lang="en-US" altLang="nl-NL" sz="2000" dirty="0" err="1">
                <a:ea typeface="ＭＳ Ｐゴシック" charset="-128"/>
              </a:rPr>
              <a:t>deeze</a:t>
            </a:r>
            <a:r>
              <a:rPr lang="en-US" altLang="nl-NL" sz="2000" dirty="0">
                <a:ea typeface="ＭＳ Ｐゴシック" charset="-128"/>
              </a:rPr>
              <a:t> </a:t>
            </a:r>
            <a:r>
              <a:rPr lang="en-US" altLang="nl-NL" sz="2000" dirty="0" err="1">
                <a:ea typeface="ＭＳ Ｐゴシック" charset="-128"/>
              </a:rPr>
              <a:t>kloosterpoort</a:t>
            </a:r>
            <a:r>
              <a:rPr lang="en-US" altLang="nl-NL" sz="2000" dirty="0">
                <a:ea typeface="ＭＳ Ｐゴシック" charset="-128"/>
              </a:rPr>
              <a:t>.	</a:t>
            </a:r>
          </a:p>
          <a:p>
            <a:pPr marL="3175" indent="-3175">
              <a:lnSpc>
                <a:spcPct val="80000"/>
              </a:lnSpc>
              <a:buNone/>
              <a:tabLst>
                <a:tab pos="176213" algn="l"/>
                <a:tab pos="539750" algn="l"/>
                <a:tab pos="892175" algn="l"/>
                <a:tab pos="1255713" algn="l"/>
                <a:tab pos="1619250" algn="l"/>
                <a:tab pos="1971675" algn="l"/>
                <a:tab pos="2335213" algn="l"/>
                <a:tab pos="2687638" algn="l"/>
                <a:tab pos="3051175" algn="l"/>
                <a:tab pos="3403600" algn="l"/>
                <a:tab pos="3767138" algn="l"/>
                <a:tab pos="4130675" algn="l"/>
                <a:tab pos="4483100" algn="l"/>
                <a:tab pos="4846638" algn="l"/>
                <a:tab pos="5287963" algn="l"/>
                <a:tab pos="5564188" algn="l"/>
                <a:tab pos="5916613" algn="l"/>
                <a:tab pos="6280150" algn="l"/>
                <a:tab pos="6632575" algn="l"/>
              </a:tabLst>
            </a:pPr>
            <a:endParaRPr lang="en-US" altLang="nl-NL" sz="2000" dirty="0">
              <a:ea typeface="ＭＳ Ｐゴシック" charset="-128"/>
            </a:endParaRPr>
          </a:p>
          <a:p>
            <a:pPr marL="3175" indent="-3175">
              <a:lnSpc>
                <a:spcPct val="80000"/>
              </a:lnSpc>
              <a:buNone/>
              <a:tabLst>
                <a:tab pos="176213" algn="l"/>
                <a:tab pos="539750" algn="l"/>
                <a:tab pos="892175" algn="l"/>
                <a:tab pos="1255713" algn="l"/>
                <a:tab pos="1619250" algn="l"/>
                <a:tab pos="1971675" algn="l"/>
                <a:tab pos="2335213" algn="l"/>
                <a:tab pos="2687638" algn="l"/>
                <a:tab pos="3051175" algn="l"/>
                <a:tab pos="3403600" algn="l"/>
                <a:tab pos="3767138" algn="l"/>
                <a:tab pos="4130675" algn="l"/>
                <a:tab pos="4483100" algn="l"/>
                <a:tab pos="4846638" algn="l"/>
                <a:tab pos="5287963" algn="l"/>
                <a:tab pos="5564188" algn="l"/>
                <a:tab pos="5916613" algn="l"/>
                <a:tab pos="6280150" algn="l"/>
                <a:tab pos="6632575" algn="l"/>
              </a:tabLst>
            </a:pPr>
            <a:r>
              <a:rPr lang="en-US" altLang="nl-NL" sz="2000" dirty="0">
                <a:ea typeface="ＭＳ Ｐゴシック" charset="-128"/>
              </a:rPr>
              <a:t>(</a:t>
            </a:r>
            <a:r>
              <a:rPr lang="en-US" altLang="nl-NL" sz="2000" dirty="0" err="1">
                <a:ea typeface="ＭＳ Ｐゴシック" charset="-128"/>
              </a:rPr>
              <a:t>Uit</a:t>
            </a:r>
            <a:r>
              <a:rPr lang="en-US" altLang="nl-NL" sz="2000" dirty="0">
                <a:ea typeface="ＭＳ Ｐゴシック" charset="-128"/>
              </a:rPr>
              <a:t>: Joost van den </a:t>
            </a:r>
            <a:r>
              <a:rPr lang="en-US" altLang="nl-NL" sz="2000" dirty="0" err="1">
                <a:ea typeface="ＭＳ Ｐゴシック" charset="-128"/>
              </a:rPr>
              <a:t>Vondel</a:t>
            </a:r>
            <a:r>
              <a:rPr lang="en-US" altLang="nl-NL" sz="2000" dirty="0">
                <a:ea typeface="ＭＳ Ｐゴシック" charset="-128"/>
              </a:rPr>
              <a:t>, </a:t>
            </a:r>
            <a:r>
              <a:rPr lang="en-US" altLang="nl-NL" sz="2000" i="1" dirty="0" err="1">
                <a:ea typeface="ＭＳ Ｐゴシック" charset="-128"/>
              </a:rPr>
              <a:t>Gijsbrecht</a:t>
            </a:r>
            <a:r>
              <a:rPr lang="en-US" altLang="nl-NL" sz="2000" i="1" dirty="0">
                <a:ea typeface="ＭＳ Ｐゴシック" charset="-128"/>
              </a:rPr>
              <a:t> van </a:t>
            </a:r>
            <a:r>
              <a:rPr lang="en-US" altLang="nl-NL" sz="2000" i="1" dirty="0" err="1">
                <a:ea typeface="ＭＳ Ｐゴシック" charset="-128"/>
              </a:rPr>
              <a:t>Aemstel</a:t>
            </a:r>
            <a:r>
              <a:rPr lang="en-US" altLang="nl-NL" sz="2000" dirty="0">
                <a:ea typeface="ＭＳ Ｐゴシック" charset="-128"/>
              </a:rPr>
              <a:t>, 1638.)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6084" y="2198087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4639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679184" cy="868362"/>
          </a:xfrm>
        </p:spPr>
        <p:txBody>
          <a:bodyPr/>
          <a:lstStyle/>
          <a:p>
            <a:r>
              <a:rPr lang="nl-NL" dirty="0"/>
              <a:t>Voorbeeld: </a:t>
            </a:r>
            <a:br>
              <a:rPr lang="nl-NL" dirty="0"/>
            </a:br>
            <a:r>
              <a:rPr lang="nl-NL" dirty="0"/>
              <a:t>bezitsrelaties bij Coornhert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65814" y="1542058"/>
            <a:ext cx="5664469" cy="47495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sz="2000" dirty="0"/>
              <a:t>			</a:t>
            </a:r>
            <a:endParaRPr lang="nl-NL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nl-NL" sz="2000" dirty="0"/>
              <a:t>Door </a:t>
            </a:r>
            <a:r>
              <a:rPr lang="nl-NL" sz="2000" dirty="0" err="1"/>
              <a:t>my</a:t>
            </a:r>
            <a:r>
              <a:rPr lang="nl-NL" sz="2000" dirty="0"/>
              <a:t> </a:t>
            </a:r>
            <a:r>
              <a:rPr lang="nl-NL" sz="2000" dirty="0" err="1"/>
              <a:t>suldy</a:t>
            </a:r>
            <a:r>
              <a:rPr lang="nl-NL" sz="2000" dirty="0"/>
              <a:t> </a:t>
            </a:r>
            <a:r>
              <a:rPr lang="nl-NL" sz="2000" i="1" dirty="0">
                <a:solidFill>
                  <a:srgbClr val="00B0F0"/>
                </a:solidFill>
              </a:rPr>
              <a:t>die beloften </a:t>
            </a:r>
            <a:r>
              <a:rPr lang="nl-NL" sz="2000" i="1" dirty="0" err="1">
                <a:solidFill>
                  <a:srgbClr val="FF0000"/>
                </a:solidFill>
              </a:rPr>
              <a:t>Godts</a:t>
            </a:r>
            <a:r>
              <a:rPr lang="nl-NL" sz="2000" dirty="0">
                <a:solidFill>
                  <a:srgbClr val="FF0000"/>
                </a:solidFill>
              </a:rPr>
              <a:t> </a:t>
            </a:r>
            <a:r>
              <a:rPr lang="nl-NL" sz="2000" dirty="0" err="1"/>
              <a:t>ontfangen</a:t>
            </a:r>
            <a:r>
              <a:rPr lang="nl-NL" sz="2000" dirty="0"/>
              <a:t>,</a:t>
            </a:r>
          </a:p>
          <a:p>
            <a:pPr marL="0" indent="0">
              <a:buNone/>
            </a:pPr>
            <a:r>
              <a:rPr lang="nl-NL" sz="2000" dirty="0" err="1"/>
              <a:t>Salichlijck</a:t>
            </a:r>
            <a:r>
              <a:rPr lang="nl-NL" sz="2000" dirty="0"/>
              <a:t> in </a:t>
            </a:r>
            <a:r>
              <a:rPr lang="nl-NL" sz="2000" u="sng" dirty="0" err="1">
                <a:solidFill>
                  <a:srgbClr val="FF0000"/>
                </a:solidFill>
              </a:rPr>
              <a:t>Godts</a:t>
            </a:r>
            <a:r>
              <a:rPr lang="nl-NL" sz="2000" u="sng" dirty="0">
                <a:solidFill>
                  <a:srgbClr val="FF0000"/>
                </a:solidFill>
              </a:rPr>
              <a:t> </a:t>
            </a:r>
            <a:r>
              <a:rPr lang="nl-NL" sz="2000" u="sng" dirty="0" err="1">
                <a:solidFill>
                  <a:srgbClr val="00B0F0"/>
                </a:solidFill>
              </a:rPr>
              <a:t>cracht</a:t>
            </a:r>
            <a:r>
              <a:rPr lang="nl-NL" sz="2000" dirty="0">
                <a:solidFill>
                  <a:srgbClr val="00B0F0"/>
                </a:solidFill>
              </a:rPr>
              <a:t> </a:t>
            </a:r>
            <a:r>
              <a:rPr lang="nl-NL" sz="2000" dirty="0"/>
              <a:t>werden </a:t>
            </a:r>
            <a:r>
              <a:rPr lang="nl-NL" sz="2000" dirty="0" err="1"/>
              <a:t>bewaert</a:t>
            </a:r>
            <a:r>
              <a:rPr lang="nl-NL" sz="2000" dirty="0"/>
              <a:t>,</a:t>
            </a:r>
          </a:p>
          <a:p>
            <a:pPr marL="0" indent="0">
              <a:buNone/>
            </a:pPr>
            <a:r>
              <a:rPr lang="nl-NL" sz="2000" dirty="0"/>
              <a:t>en </a:t>
            </a:r>
            <a:r>
              <a:rPr lang="nl-NL" sz="2000" i="1" dirty="0" err="1">
                <a:solidFill>
                  <a:srgbClr val="00B0F0"/>
                </a:solidFill>
              </a:rPr>
              <a:t>Sone</a:t>
            </a:r>
            <a:r>
              <a:rPr lang="nl-NL" sz="2000" i="1" dirty="0">
                <a:solidFill>
                  <a:srgbClr val="00B0F0"/>
                </a:solidFill>
              </a:rPr>
              <a:t> </a:t>
            </a:r>
            <a:r>
              <a:rPr lang="nl-NL" sz="2000" i="1" dirty="0" err="1">
                <a:solidFill>
                  <a:srgbClr val="FF0000"/>
                </a:solidFill>
              </a:rPr>
              <a:t>Godts</a:t>
            </a:r>
            <a:r>
              <a:rPr lang="nl-NL" sz="2000" dirty="0">
                <a:solidFill>
                  <a:srgbClr val="FF0000"/>
                </a:solidFill>
              </a:rPr>
              <a:t> </a:t>
            </a:r>
            <a:r>
              <a:rPr lang="nl-NL" sz="2000" dirty="0" err="1"/>
              <a:t>wesen</a:t>
            </a:r>
            <a:r>
              <a:rPr lang="nl-NL" sz="2000" dirty="0"/>
              <a:t>, </a:t>
            </a:r>
            <a:r>
              <a:rPr lang="nl-NL" sz="2000" dirty="0" err="1"/>
              <a:t>goet</a:t>
            </a:r>
            <a:r>
              <a:rPr lang="nl-NL" sz="2000" dirty="0"/>
              <a:t>, van </a:t>
            </a:r>
            <a:r>
              <a:rPr lang="nl-NL" sz="2000" dirty="0" err="1"/>
              <a:t>Godtlijcker</a:t>
            </a:r>
            <a:r>
              <a:rPr lang="nl-NL" sz="2000" dirty="0"/>
              <a:t> </a:t>
            </a:r>
            <a:r>
              <a:rPr lang="nl-NL" sz="2000" dirty="0" err="1"/>
              <a:t>aert</a:t>
            </a:r>
            <a:r>
              <a:rPr lang="nl-NL" sz="2000" dirty="0"/>
              <a:t>,</a:t>
            </a:r>
          </a:p>
          <a:p>
            <a:pPr marL="0" indent="0">
              <a:buNone/>
            </a:pPr>
            <a:r>
              <a:rPr lang="nl-NL" sz="2000" dirty="0"/>
              <a:t>Ja, </a:t>
            </a:r>
            <a:r>
              <a:rPr lang="nl-NL" sz="2000" i="1" dirty="0">
                <a:solidFill>
                  <a:srgbClr val="00B0F0"/>
                </a:solidFill>
              </a:rPr>
              <a:t>de </a:t>
            </a:r>
            <a:r>
              <a:rPr lang="nl-NL" sz="2000" i="1" dirty="0" err="1">
                <a:solidFill>
                  <a:srgbClr val="00B0F0"/>
                </a:solidFill>
              </a:rPr>
              <a:t>Gheest</a:t>
            </a:r>
            <a:r>
              <a:rPr lang="nl-NL" sz="2000" i="1" dirty="0">
                <a:solidFill>
                  <a:srgbClr val="00B0F0"/>
                </a:solidFill>
              </a:rPr>
              <a:t> </a:t>
            </a:r>
            <a:r>
              <a:rPr lang="nl-NL" sz="2000" i="1" dirty="0" err="1">
                <a:solidFill>
                  <a:srgbClr val="FF0000"/>
                </a:solidFill>
              </a:rPr>
              <a:t>Godes</a:t>
            </a:r>
            <a:r>
              <a:rPr lang="nl-NL" sz="2000" dirty="0">
                <a:solidFill>
                  <a:srgbClr val="FF0000"/>
                </a:solidFill>
              </a:rPr>
              <a:t> </a:t>
            </a:r>
            <a:r>
              <a:rPr lang="nl-NL" sz="2000" dirty="0" err="1"/>
              <a:t>sal</a:t>
            </a:r>
            <a:r>
              <a:rPr lang="nl-NL" sz="2000" dirty="0"/>
              <a:t> </a:t>
            </a:r>
            <a:r>
              <a:rPr lang="nl-NL" sz="2000" dirty="0" err="1"/>
              <a:t>self</a:t>
            </a:r>
            <a:r>
              <a:rPr lang="nl-NL" sz="2000" dirty="0"/>
              <a:t> in u </a:t>
            </a:r>
            <a:r>
              <a:rPr lang="nl-NL" sz="2000" dirty="0" err="1"/>
              <a:t>herte</a:t>
            </a:r>
            <a:r>
              <a:rPr lang="nl-NL" sz="2000" dirty="0"/>
              <a:t> </a:t>
            </a:r>
            <a:r>
              <a:rPr lang="nl-NL" sz="2000" dirty="0" err="1"/>
              <a:t>woenen</a:t>
            </a:r>
            <a:r>
              <a:rPr lang="nl-NL" sz="2000" dirty="0"/>
              <a:t>.</a:t>
            </a:r>
          </a:p>
          <a:p>
            <a:pPr marL="0" indent="0">
              <a:buNone/>
            </a:pPr>
            <a:r>
              <a:rPr lang="nl-NL" sz="2000" dirty="0"/>
              <a:t>[…]</a:t>
            </a:r>
          </a:p>
          <a:p>
            <a:pPr marL="0" indent="0">
              <a:buNone/>
            </a:pPr>
            <a:r>
              <a:rPr lang="nl-NL" sz="2000" dirty="0"/>
              <a:t>Behoeven </a:t>
            </a:r>
            <a:r>
              <a:rPr lang="nl-NL" sz="2000" dirty="0" err="1"/>
              <a:t>wy</a:t>
            </a:r>
            <a:r>
              <a:rPr lang="nl-NL" sz="2000" dirty="0"/>
              <a:t> niet al die </a:t>
            </a:r>
            <a:r>
              <a:rPr lang="nl-NL" sz="2000" i="1" dirty="0">
                <a:solidFill>
                  <a:srgbClr val="00B0F0"/>
                </a:solidFill>
              </a:rPr>
              <a:t>genade</a:t>
            </a:r>
            <a:r>
              <a:rPr lang="nl-NL" sz="2000" dirty="0"/>
              <a:t> </a:t>
            </a:r>
            <a:r>
              <a:rPr lang="nl-NL" sz="2000" i="1" dirty="0">
                <a:solidFill>
                  <a:srgbClr val="FF0000"/>
                </a:solidFill>
              </a:rPr>
              <a:t>van </a:t>
            </a:r>
            <a:r>
              <a:rPr lang="nl-NL" sz="2000" i="1" dirty="0" err="1">
                <a:solidFill>
                  <a:srgbClr val="FF0000"/>
                </a:solidFill>
              </a:rPr>
              <a:t>Godt</a:t>
            </a:r>
            <a:r>
              <a:rPr lang="nl-NL" sz="2000" dirty="0"/>
              <a:t>? </a:t>
            </a:r>
          </a:p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r>
              <a:rPr lang="nl-NL" sz="2000" dirty="0"/>
              <a:t>(Uit: D.V. Coornhert, </a:t>
            </a:r>
            <a:r>
              <a:rPr lang="nl-NL" sz="2000" i="1" dirty="0" err="1"/>
              <a:t>Comedie</a:t>
            </a:r>
            <a:r>
              <a:rPr lang="nl-NL" sz="2000" i="1" dirty="0"/>
              <a:t> </a:t>
            </a:r>
            <a:r>
              <a:rPr lang="nl-NL" sz="2000" i="1" dirty="0" err="1"/>
              <a:t>vande</a:t>
            </a:r>
            <a:r>
              <a:rPr lang="nl-NL" sz="2000" i="1" dirty="0"/>
              <a:t> Blinde </a:t>
            </a:r>
            <a:r>
              <a:rPr lang="nl-NL" i="1" dirty="0"/>
              <a:t>voor </a:t>
            </a:r>
            <a:r>
              <a:rPr lang="nl-NL" sz="2000" i="1" dirty="0"/>
              <a:t>Jericho</a:t>
            </a:r>
            <a:r>
              <a:rPr lang="nl-NL" sz="2000" dirty="0"/>
              <a:t>, 1582, regel 340-343 + 558)</a:t>
            </a:r>
          </a:p>
          <a:p>
            <a:pPr marL="457200" lvl="1" indent="0">
              <a:buNone/>
            </a:pPr>
            <a:endParaRPr lang="en-GB" sz="20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822" y="2352459"/>
            <a:ext cx="2413000" cy="337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0222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800" b="1" dirty="0"/>
              <a:t>NWO Vrij Competitie</a:t>
            </a:r>
            <a:br>
              <a:rPr lang="nl-NL" sz="2800" b="1" dirty="0"/>
            </a:br>
            <a:r>
              <a:rPr lang="nl-NL" sz="2800" b="1" dirty="0"/>
              <a:t>Taaldynamiek in de Nederlandse Gouden Eeuw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28134" y="1490131"/>
            <a:ext cx="7907866" cy="512923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b="1" dirty="0"/>
              <a:t>Onderzoeksvraag</a:t>
            </a:r>
            <a:r>
              <a:rPr lang="nl-NL" dirty="0"/>
              <a:t>:</a:t>
            </a:r>
          </a:p>
          <a:p>
            <a:pPr marL="0" indent="0">
              <a:buNone/>
            </a:pPr>
            <a:r>
              <a:rPr lang="nl-NL" dirty="0"/>
              <a:t>Wat zijn de patronen van intra-</a:t>
            </a:r>
            <a:r>
              <a:rPr lang="nl-NL" dirty="0" err="1"/>
              <a:t>auteurvariatie</a:t>
            </a:r>
            <a:r>
              <a:rPr lang="nl-NL" dirty="0"/>
              <a:t> in de Nederlandse 17</a:t>
            </a:r>
            <a:r>
              <a:rPr lang="nl-NL" baseline="30000" dirty="0"/>
              <a:t>e</a:t>
            </a:r>
            <a:r>
              <a:rPr lang="nl-NL" dirty="0"/>
              <a:t> eeuw?</a:t>
            </a:r>
          </a:p>
          <a:p>
            <a:pPr marL="0" indent="0">
              <a:buNone/>
            </a:pPr>
            <a:r>
              <a:rPr lang="nl-NL" dirty="0"/>
              <a:t>Hoe kunnen we die patronen verklaren?</a:t>
            </a:r>
          </a:p>
          <a:p>
            <a:pPr marL="0" indent="0">
              <a:buNone/>
            </a:pPr>
            <a:r>
              <a:rPr lang="nl-NL" b="1" dirty="0"/>
              <a:t>Hypothese</a:t>
            </a:r>
            <a:r>
              <a:rPr lang="nl-NL" dirty="0"/>
              <a:t>:</a:t>
            </a:r>
          </a:p>
          <a:p>
            <a:pPr marL="0" indent="0">
              <a:buNone/>
            </a:pPr>
            <a:r>
              <a:rPr lang="en-US" dirty="0"/>
              <a:t>De </a:t>
            </a:r>
            <a:r>
              <a:rPr lang="en-US" dirty="0" err="1"/>
              <a:t>patronen</a:t>
            </a:r>
            <a:r>
              <a:rPr lang="en-US" dirty="0"/>
              <a:t> van </a:t>
            </a:r>
            <a:r>
              <a:rPr lang="en-US" dirty="0" err="1"/>
              <a:t>variatie</a:t>
            </a:r>
            <a:r>
              <a:rPr lang="en-US" dirty="0"/>
              <a:t> </a:t>
            </a:r>
            <a:r>
              <a:rPr lang="en-US" dirty="0" err="1"/>
              <a:t>binnen</a:t>
            </a:r>
            <a:r>
              <a:rPr lang="en-US" dirty="0"/>
              <a:t> auteurs </a:t>
            </a:r>
            <a:r>
              <a:rPr lang="en-US" dirty="0" err="1"/>
              <a:t>zijn</a:t>
            </a:r>
            <a:r>
              <a:rPr lang="en-US" dirty="0"/>
              <a:t> het </a:t>
            </a:r>
            <a:r>
              <a:rPr lang="en-US" dirty="0" err="1"/>
              <a:t>resultaat</a:t>
            </a:r>
            <a:r>
              <a:rPr lang="en-US" dirty="0"/>
              <a:t> van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dynamische</a:t>
            </a:r>
            <a:r>
              <a:rPr lang="en-US" dirty="0"/>
              <a:t> </a:t>
            </a:r>
            <a:r>
              <a:rPr lang="en-US" dirty="0" err="1"/>
              <a:t>interactie</a:t>
            </a:r>
            <a:r>
              <a:rPr lang="en-US" dirty="0"/>
              <a:t> </a:t>
            </a:r>
            <a:r>
              <a:rPr lang="en-US" dirty="0" err="1"/>
              <a:t>tussen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het interne </a:t>
            </a:r>
            <a:r>
              <a:rPr lang="en-US" dirty="0" err="1">
                <a:solidFill>
                  <a:srgbClr val="FF0000"/>
                </a:solidFill>
              </a:rPr>
              <a:t>taalsysteem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/>
              <a:t>enerzijds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de </a:t>
            </a:r>
            <a:r>
              <a:rPr lang="en-US" dirty="0" err="1">
                <a:solidFill>
                  <a:srgbClr val="FF0000"/>
                </a:solidFill>
              </a:rPr>
              <a:t>sociaal-cuturele</a:t>
            </a:r>
            <a:r>
              <a:rPr lang="en-US" dirty="0">
                <a:solidFill>
                  <a:srgbClr val="FF0000"/>
                </a:solidFill>
              </a:rPr>
              <a:t>/</a:t>
            </a:r>
            <a:r>
              <a:rPr lang="en-US" dirty="0" err="1">
                <a:solidFill>
                  <a:srgbClr val="FF0000"/>
                </a:solidFill>
              </a:rPr>
              <a:t>literaire</a:t>
            </a:r>
            <a:r>
              <a:rPr lang="en-US" dirty="0">
                <a:solidFill>
                  <a:srgbClr val="FF0000"/>
                </a:solidFill>
              </a:rPr>
              <a:t> context </a:t>
            </a:r>
            <a:r>
              <a:rPr lang="en-US" dirty="0" err="1"/>
              <a:t>anderzijds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Meer </a:t>
            </a:r>
            <a:r>
              <a:rPr lang="en-US" dirty="0" err="1"/>
              <a:t>precies</a:t>
            </a:r>
            <a:r>
              <a:rPr lang="en-US" dirty="0"/>
              <a:t>, het </a:t>
            </a:r>
            <a:r>
              <a:rPr lang="en-US" dirty="0" err="1"/>
              <a:t>taalsysteem</a:t>
            </a:r>
            <a:r>
              <a:rPr lang="en-US" dirty="0"/>
              <a:t> </a:t>
            </a:r>
            <a:r>
              <a:rPr lang="en-US" dirty="0" err="1"/>
              <a:t>definieert</a:t>
            </a:r>
            <a:r>
              <a:rPr lang="en-US" dirty="0"/>
              <a:t> de </a:t>
            </a:r>
            <a:r>
              <a:rPr lang="en-US" dirty="0" err="1"/>
              <a:t>variatiemogelijkheden</a:t>
            </a:r>
            <a:r>
              <a:rPr lang="en-US" dirty="0"/>
              <a:t>, die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systematisch</a:t>
            </a:r>
            <a:r>
              <a:rPr lang="en-US" dirty="0"/>
              <a:t> </a:t>
            </a:r>
            <a:r>
              <a:rPr lang="en-US" dirty="0" err="1"/>
              <a:t>worden</a:t>
            </a:r>
            <a:r>
              <a:rPr lang="en-US" dirty="0"/>
              <a:t> </a:t>
            </a:r>
            <a:r>
              <a:rPr lang="en-US" dirty="0" err="1"/>
              <a:t>ingezet</a:t>
            </a:r>
            <a:r>
              <a:rPr lang="en-US" dirty="0"/>
              <a:t> door de </a:t>
            </a:r>
            <a:r>
              <a:rPr lang="en-US" dirty="0" err="1"/>
              <a:t>taalgebruiker</a:t>
            </a:r>
            <a:r>
              <a:rPr lang="en-US" dirty="0"/>
              <a:t>. 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879811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800" b="1" dirty="0"/>
              <a:t>NWO Vrije Competitie</a:t>
            </a:r>
            <a:br>
              <a:rPr lang="nl-NL" sz="2800" b="1" dirty="0"/>
            </a:br>
            <a:r>
              <a:rPr lang="nl-NL" sz="2800" b="1" dirty="0"/>
              <a:t>Taaldynamiek in de Nederlandse Gouden Eeuw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14400" y="1386113"/>
            <a:ext cx="7313613" cy="4777356"/>
          </a:xfrm>
        </p:spPr>
        <p:txBody>
          <a:bodyPr>
            <a:normAutofit/>
          </a:bodyPr>
          <a:lstStyle/>
          <a:p>
            <a:r>
              <a:rPr lang="en-US" b="1" dirty="0" err="1"/>
              <a:t>Centraal</a:t>
            </a:r>
            <a:r>
              <a:rPr lang="en-US" b="1" dirty="0"/>
              <a:t> </a:t>
            </a:r>
            <a:r>
              <a:rPr lang="en-US" b="1" dirty="0" err="1"/>
              <a:t>wetenschappelijk</a:t>
            </a:r>
            <a:r>
              <a:rPr lang="en-US" b="1" dirty="0"/>
              <a:t> </a:t>
            </a:r>
            <a:r>
              <a:rPr lang="en-US" b="1" dirty="0" err="1"/>
              <a:t>doel</a:t>
            </a:r>
            <a:r>
              <a:rPr lang="en-US" b="1" dirty="0"/>
              <a:t>: </a:t>
            </a:r>
            <a:r>
              <a:rPr lang="en-US" dirty="0"/>
              <a:t>het in </a:t>
            </a:r>
            <a:r>
              <a:rPr lang="en-US" dirty="0" err="1"/>
              <a:t>kaart</a:t>
            </a:r>
            <a:r>
              <a:rPr lang="en-US" dirty="0"/>
              <a:t> </a:t>
            </a:r>
            <a:r>
              <a:rPr lang="en-US" dirty="0" err="1"/>
              <a:t>brengen</a:t>
            </a:r>
            <a:r>
              <a:rPr lang="en-US" dirty="0"/>
              <a:t> en </a:t>
            </a:r>
            <a:r>
              <a:rPr lang="en-US" dirty="0" err="1"/>
              <a:t>verklaren</a:t>
            </a:r>
            <a:r>
              <a:rPr lang="en-US" dirty="0"/>
              <a:t> van de </a:t>
            </a:r>
            <a:r>
              <a:rPr lang="en-US" dirty="0" err="1"/>
              <a:t>grammaticale</a:t>
            </a:r>
            <a:r>
              <a:rPr lang="en-US" dirty="0"/>
              <a:t> </a:t>
            </a:r>
            <a:r>
              <a:rPr lang="en-US" dirty="0" err="1"/>
              <a:t>eigenschappen</a:t>
            </a:r>
            <a:r>
              <a:rPr lang="en-US" dirty="0"/>
              <a:t> van intra-author variation in </a:t>
            </a:r>
            <a:r>
              <a:rPr lang="en-US" dirty="0" err="1"/>
              <a:t>combinatie</a:t>
            </a:r>
            <a:r>
              <a:rPr lang="en-US" dirty="0"/>
              <a:t> met de </a:t>
            </a:r>
            <a:r>
              <a:rPr lang="en-US" dirty="0" err="1"/>
              <a:t>sociale</a:t>
            </a:r>
            <a:r>
              <a:rPr lang="en-US" dirty="0"/>
              <a:t> en </a:t>
            </a:r>
            <a:r>
              <a:rPr lang="en-US" dirty="0" err="1"/>
              <a:t>literair-culturele</a:t>
            </a:r>
            <a:r>
              <a:rPr lang="en-US" dirty="0"/>
              <a:t> </a:t>
            </a:r>
            <a:r>
              <a:rPr lang="en-US" dirty="0" err="1"/>
              <a:t>factoren</a:t>
            </a:r>
            <a:r>
              <a:rPr lang="en-US" dirty="0"/>
              <a:t> die het </a:t>
            </a:r>
            <a:r>
              <a:rPr lang="en-US" dirty="0" err="1"/>
              <a:t>gebruik</a:t>
            </a:r>
            <a:r>
              <a:rPr lang="en-US" dirty="0"/>
              <a:t> van die </a:t>
            </a:r>
            <a:r>
              <a:rPr lang="en-US" dirty="0" err="1"/>
              <a:t>variatie</a:t>
            </a:r>
            <a:r>
              <a:rPr lang="en-US" dirty="0"/>
              <a:t> </a:t>
            </a:r>
            <a:r>
              <a:rPr lang="en-US" dirty="0" err="1"/>
              <a:t>beïnvloedden</a:t>
            </a:r>
            <a:r>
              <a:rPr lang="en-US" dirty="0"/>
              <a:t>.</a:t>
            </a:r>
          </a:p>
          <a:p>
            <a:r>
              <a:rPr lang="en-US" b="1" dirty="0" err="1"/>
              <a:t>Methodologisch</a:t>
            </a:r>
            <a:r>
              <a:rPr lang="en-US" b="1" dirty="0"/>
              <a:t> </a:t>
            </a:r>
            <a:r>
              <a:rPr lang="en-US" b="1" dirty="0" err="1"/>
              <a:t>doel</a:t>
            </a:r>
            <a:r>
              <a:rPr lang="en-US" dirty="0"/>
              <a:t>: het </a:t>
            </a:r>
            <a:r>
              <a:rPr lang="en-US" dirty="0" err="1"/>
              <a:t>ontwikkelen</a:t>
            </a:r>
            <a:r>
              <a:rPr lang="en-US" dirty="0"/>
              <a:t> van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methodologie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dit</a:t>
            </a:r>
            <a:r>
              <a:rPr lang="en-US" dirty="0"/>
              <a:t> </a:t>
            </a:r>
            <a:r>
              <a:rPr lang="en-US" dirty="0" err="1"/>
              <a:t>interdisciplinaire</a:t>
            </a:r>
            <a:r>
              <a:rPr lang="en-US" dirty="0"/>
              <a:t> </a:t>
            </a:r>
            <a:r>
              <a:rPr lang="en-US" dirty="0" err="1"/>
              <a:t>onderzoek</a:t>
            </a:r>
            <a:r>
              <a:rPr lang="en-US" dirty="0"/>
              <a:t>: </a:t>
            </a:r>
            <a:r>
              <a:rPr lang="en-US" dirty="0">
                <a:solidFill>
                  <a:srgbClr val="FF0000"/>
                </a:solidFill>
              </a:rPr>
              <a:t>om </a:t>
            </a:r>
            <a:r>
              <a:rPr lang="en-US" dirty="0" err="1">
                <a:solidFill>
                  <a:srgbClr val="FF0000"/>
                </a:solidFill>
              </a:rPr>
              <a:t>taalvariatie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echt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begrijpen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moet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taalkundigen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en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letterkundigen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samenwerken</a:t>
            </a:r>
            <a:r>
              <a:rPr lang="en-US" dirty="0"/>
              <a:t>!</a:t>
            </a:r>
            <a:endParaRPr lang="nl-N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78" t="26311" r="6161" b="54286"/>
          <a:stretch/>
        </p:blipFill>
        <p:spPr bwMode="auto">
          <a:xfrm>
            <a:off x="819150" y="4990958"/>
            <a:ext cx="7607806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98323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Inktpot">
  <a:themeElements>
    <a:clrScheme name="Inktpot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Inktpot">
      <a:maj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Inktpot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254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Inktpot.thmx</Template>
  <TotalTime>0</TotalTime>
  <Words>2087</Words>
  <Application>Microsoft Office PowerPoint</Application>
  <PresentationFormat>On-screen Show (4:3)</PresentationFormat>
  <Paragraphs>279</Paragraphs>
  <Slides>32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Inktpot</vt:lpstr>
      <vt:lpstr>Taaldynamiek in de Nederlandse Gouden Eeuw</vt:lpstr>
      <vt:lpstr>De Gouden Eeuw</vt:lpstr>
      <vt:lpstr>Nederlands in de Gouden Eeuw: de Lingua Franca van de nieuwe Republiek</vt:lpstr>
      <vt:lpstr>Nederlands in de Gouden Eeuw</vt:lpstr>
      <vt:lpstr>Nederlands in de Gouden Eeuw</vt:lpstr>
      <vt:lpstr>Voorbeeld:  negatie bij Vondel</vt:lpstr>
      <vt:lpstr>Voorbeeld:  bezitsrelaties bij Coornhert</vt:lpstr>
      <vt:lpstr>NWO Vrij Competitie Taaldynamiek in de Nederlandse Gouden Eeuw</vt:lpstr>
      <vt:lpstr>NWO Vrije Competitie Taaldynamiek in de Nederlandse Gouden Eeuw</vt:lpstr>
      <vt:lpstr>Taalkundige aanvliegroute: Interne Taalsysteem</vt:lpstr>
      <vt:lpstr>Interne Grammatica leidt naar een specifieke taal (Nederlands of Japans)</vt:lpstr>
      <vt:lpstr>Interne Grammatica beperkt de variatiemogelijkheden</vt:lpstr>
      <vt:lpstr>Interne Grammatica beperkt de variatiemogelijkheden</vt:lpstr>
      <vt:lpstr>Interne Grammatica beperkt de variatiemogelijkheden</vt:lpstr>
      <vt:lpstr>Letterkundige aanvliegroute: met welke middelen grijpt taal in op een publiek?</vt:lpstr>
      <vt:lpstr>sociaal-cuturele/literaire context</vt:lpstr>
      <vt:lpstr>Taalvariatie vanuit een interdisciplinair perspectief</vt:lpstr>
      <vt:lpstr>Taalvariatie vanuit een interdisciplinair perspectief</vt:lpstr>
      <vt:lpstr>Taalkundige contexten: Kramer (2016): negatie in Hoofts brieven </vt:lpstr>
      <vt:lpstr>Taalkundige contexten Nobels (2013): negatie in gekaapte brieven</vt:lpstr>
      <vt:lpstr>Letterkundige contexten: Hooft aan Tesselschade (1624)</vt:lpstr>
      <vt:lpstr>PowerPoint Presentation</vt:lpstr>
      <vt:lpstr>Interactie tussen taalkunde en letterkunde</vt:lpstr>
      <vt:lpstr>Terug naar de Jespersen-Cyclus</vt:lpstr>
      <vt:lpstr>Tweeledige Negatie 1</vt:lpstr>
      <vt:lpstr>Tweeledige Negatie 2</vt:lpstr>
      <vt:lpstr>Kruisbestuiving tussen  taal- en letterkunde</vt:lpstr>
      <vt:lpstr>Ambitie: onderzoek op grotere schaal</vt:lpstr>
      <vt:lpstr>PowerPoint Presentation</vt:lpstr>
      <vt:lpstr>Referenties</vt:lpstr>
      <vt:lpstr>Referenties</vt:lpstr>
      <vt:lpstr>Language Dynamics  in the Dutch Golden Age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Marjo van Koppen</dc:creator>
  <cp:lastModifiedBy>Noort, C.J. van den (Cora)</cp:lastModifiedBy>
  <cp:revision>126</cp:revision>
  <dcterms:created xsi:type="dcterms:W3CDTF">2016-01-27T12:20:47Z</dcterms:created>
  <dcterms:modified xsi:type="dcterms:W3CDTF">2017-02-09T08:02:24Z</dcterms:modified>
</cp:coreProperties>
</file>